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28" r:id="rId1"/>
  </p:sldMasterIdLst>
  <p:notesMasterIdLst>
    <p:notesMasterId r:id="rId87"/>
  </p:notesMasterIdLst>
  <p:sldIdLst>
    <p:sldId id="256" r:id="rId2"/>
    <p:sldId id="257" r:id="rId3"/>
    <p:sldId id="258" r:id="rId4"/>
    <p:sldId id="366" r:id="rId5"/>
    <p:sldId id="260" r:id="rId6"/>
    <p:sldId id="392" r:id="rId7"/>
    <p:sldId id="393" r:id="rId8"/>
    <p:sldId id="267" r:id="rId9"/>
    <p:sldId id="426" r:id="rId10"/>
    <p:sldId id="380" r:id="rId11"/>
    <p:sldId id="277" r:id="rId12"/>
    <p:sldId id="369" r:id="rId13"/>
    <p:sldId id="395" r:id="rId14"/>
    <p:sldId id="286" r:id="rId15"/>
    <p:sldId id="373" r:id="rId16"/>
    <p:sldId id="287" r:id="rId17"/>
    <p:sldId id="396" r:id="rId18"/>
    <p:sldId id="276" r:id="rId19"/>
    <p:sldId id="290" r:id="rId20"/>
    <p:sldId id="291" r:id="rId21"/>
    <p:sldId id="293" r:id="rId22"/>
    <p:sldId id="374" r:id="rId23"/>
    <p:sldId id="355" r:id="rId24"/>
    <p:sldId id="300" r:id="rId25"/>
    <p:sldId id="301" r:id="rId26"/>
    <p:sldId id="302" r:id="rId27"/>
    <p:sldId id="303" r:id="rId28"/>
    <p:sldId id="304" r:id="rId29"/>
    <p:sldId id="307" r:id="rId30"/>
    <p:sldId id="397" r:id="rId31"/>
    <p:sldId id="398" r:id="rId32"/>
    <p:sldId id="399" r:id="rId33"/>
    <p:sldId id="308" r:id="rId34"/>
    <p:sldId id="329" r:id="rId35"/>
    <p:sldId id="330" r:id="rId36"/>
    <p:sldId id="331" r:id="rId37"/>
    <p:sldId id="332" r:id="rId38"/>
    <p:sldId id="375" r:id="rId39"/>
    <p:sldId id="376" r:id="rId40"/>
    <p:sldId id="377" r:id="rId41"/>
    <p:sldId id="402" r:id="rId42"/>
    <p:sldId id="401" r:id="rId43"/>
    <p:sldId id="403" r:id="rId44"/>
    <p:sldId id="411" r:id="rId45"/>
    <p:sldId id="412" r:id="rId46"/>
    <p:sldId id="400" r:id="rId47"/>
    <p:sldId id="413" r:id="rId48"/>
    <p:sldId id="414" r:id="rId49"/>
    <p:sldId id="415" r:id="rId50"/>
    <p:sldId id="416" r:id="rId51"/>
    <p:sldId id="425" r:id="rId52"/>
    <p:sldId id="419" r:id="rId53"/>
    <p:sldId id="420" r:id="rId54"/>
    <p:sldId id="427" r:id="rId55"/>
    <p:sldId id="404" r:id="rId56"/>
    <p:sldId id="405" r:id="rId57"/>
    <p:sldId id="335" r:id="rId58"/>
    <p:sldId id="336" r:id="rId59"/>
    <p:sldId id="337" r:id="rId60"/>
    <p:sldId id="409" r:id="rId61"/>
    <p:sldId id="410" r:id="rId62"/>
    <p:sldId id="340" r:id="rId63"/>
    <p:sldId id="341" r:id="rId64"/>
    <p:sldId id="342" r:id="rId65"/>
    <p:sldId id="378" r:id="rId66"/>
    <p:sldId id="343" r:id="rId67"/>
    <p:sldId id="347" r:id="rId68"/>
    <p:sldId id="348" r:id="rId69"/>
    <p:sldId id="344" r:id="rId70"/>
    <p:sldId id="381" r:id="rId71"/>
    <p:sldId id="349" r:id="rId72"/>
    <p:sldId id="382" r:id="rId73"/>
    <p:sldId id="384" r:id="rId74"/>
    <p:sldId id="385" r:id="rId75"/>
    <p:sldId id="386" r:id="rId76"/>
    <p:sldId id="387" r:id="rId77"/>
    <p:sldId id="350" r:id="rId78"/>
    <p:sldId id="388" r:id="rId79"/>
    <p:sldId id="389" r:id="rId80"/>
    <p:sldId id="406" r:id="rId81"/>
    <p:sldId id="407" r:id="rId82"/>
    <p:sldId id="408" r:id="rId83"/>
    <p:sldId id="379" r:id="rId84"/>
    <p:sldId id="364" r:id="rId85"/>
    <p:sldId id="390" r:id="rId8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3" d="100"/>
          <a:sy n="63" d="100"/>
        </p:scale>
        <p:origin x="-151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1E27B67-E6F3-4064-BDB4-AB922B77CB3D}" type="datetimeFigureOut">
              <a:rPr lang="ar-SA" smtClean="0"/>
              <a:t>03/03/42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C2A97C9-41C3-445C-9B93-18F971F109FC}" type="slidenum">
              <a:rPr lang="ar-SA" smtClean="0"/>
              <a:t>‹#›</a:t>
            </a:fld>
            <a:endParaRPr lang="ar-SA"/>
          </a:p>
        </p:txBody>
      </p:sp>
    </p:spTree>
    <p:extLst>
      <p:ext uri="{BB962C8B-B14F-4D97-AF65-F5344CB8AC3E}">
        <p14:creationId xmlns:p14="http://schemas.microsoft.com/office/powerpoint/2010/main" val="66559275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8C2A97C9-41C3-445C-9B93-18F971F109FC}" type="slidenum">
              <a:rPr lang="ar-SA" smtClean="0"/>
              <a:t>8</a:t>
            </a:fld>
            <a:endParaRPr lang="ar-SA"/>
          </a:p>
        </p:txBody>
      </p:sp>
    </p:spTree>
    <p:extLst>
      <p:ext uri="{BB962C8B-B14F-4D97-AF65-F5344CB8AC3E}">
        <p14:creationId xmlns:p14="http://schemas.microsoft.com/office/powerpoint/2010/main" val="708317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8C2A97C9-41C3-445C-9B93-18F971F109FC}" type="slidenum">
              <a:rPr lang="ar-SA" smtClean="0"/>
              <a:t>18</a:t>
            </a:fld>
            <a:endParaRPr lang="ar-SA"/>
          </a:p>
        </p:txBody>
      </p:sp>
    </p:spTree>
    <p:extLst>
      <p:ext uri="{BB962C8B-B14F-4D97-AF65-F5344CB8AC3E}">
        <p14:creationId xmlns:p14="http://schemas.microsoft.com/office/powerpoint/2010/main" val="4119551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fld id="{651BF532-01CA-4FD0-985E-B7D5A3F1E9FB}" type="slidenum">
              <a:rPr lang="en-US" altLang="en-US">
                <a:solidFill>
                  <a:prstClr val="black"/>
                </a:solidFill>
                <a:latin typeface="Arial" pitchFamily="34" charset="0"/>
              </a:rPr>
              <a:pPr/>
              <a:t>84</a:t>
            </a:fld>
            <a:endParaRPr lang="en-US" altLang="en-US">
              <a:solidFill>
                <a:prstClr val="black"/>
              </a:solidFill>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rtl="0" fontAlgn="base">
                <a:spcBef>
                  <a:spcPct val="0"/>
                </a:spcBef>
                <a:spcAft>
                  <a:spcPct val="0"/>
                </a:spcAft>
                <a:defRPr/>
              </a:pPr>
              <a:endParaRPr lang="fr-FR" sz="2400">
                <a:solidFill>
                  <a:srgbClr val="000000"/>
                </a:solidFill>
                <a:latin typeface="Times New Roman" pitchFamily="18" charset="0"/>
                <a:cs typeface="Arial" pitchFamily="34"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algn="l" rtl="0" fontAlgn="base">
                <a:spcBef>
                  <a:spcPct val="0"/>
                </a:spcBef>
                <a:spcAft>
                  <a:spcPct val="0"/>
                </a:spcAft>
                <a:defRPr/>
              </a:pPr>
              <a:endParaRPr lang="fr-FR" sz="2400">
                <a:solidFill>
                  <a:srgbClr val="000000"/>
                </a:solidFill>
                <a:latin typeface="Times New Roman" pitchFamily="18" charset="0"/>
                <a:cs typeface="Arial" pitchFamily="34"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algn="l" rtl="0" fontAlgn="base">
                  <a:spcBef>
                    <a:spcPct val="0"/>
                  </a:spcBef>
                  <a:spcAft>
                    <a:spcPct val="0"/>
                  </a:spcAft>
                  <a:defRPr/>
                </a:pPr>
                <a:endParaRPr lang="fr-FR" sz="2400">
                  <a:solidFill>
                    <a:srgbClr val="000000"/>
                  </a:solidFill>
                  <a:latin typeface="Times New Roman" pitchFamily="18" charset="0"/>
                  <a:cs typeface="Arial" pitchFamily="34"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algn="l" rtl="0" fontAlgn="base">
                  <a:spcBef>
                    <a:spcPct val="0"/>
                  </a:spcBef>
                  <a:spcAft>
                    <a:spcPct val="0"/>
                  </a:spcAft>
                  <a:defRPr/>
                </a:pPr>
                <a:endParaRPr lang="fr-FR" sz="2400">
                  <a:solidFill>
                    <a:srgbClr val="000000"/>
                  </a:solidFill>
                  <a:latin typeface="Times New Roman" pitchFamily="18" charset="0"/>
                  <a:cs typeface="Arial" pitchFamily="34"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algn="l" rtl="0" fontAlgn="base">
                  <a:spcBef>
                    <a:spcPct val="0"/>
                  </a:spcBef>
                  <a:spcAft>
                    <a:spcPct val="0"/>
                  </a:spcAft>
                  <a:defRPr/>
                </a:pPr>
                <a:endParaRPr lang="fr-FR" sz="2400">
                  <a:solidFill>
                    <a:srgbClr val="000000"/>
                  </a:solidFill>
                  <a:latin typeface="Times New Roman" pitchFamily="18" charset="0"/>
                  <a:cs typeface="Arial" pitchFamily="34"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algn="l" rtl="0" fontAlgn="base">
                  <a:spcBef>
                    <a:spcPct val="0"/>
                  </a:spcBef>
                  <a:spcAft>
                    <a:spcPct val="0"/>
                  </a:spcAft>
                  <a:defRPr/>
                </a:pPr>
                <a:endParaRPr lang="fr-FR" sz="2400">
                  <a:solidFill>
                    <a:srgbClr val="000000"/>
                  </a:solidFill>
                  <a:latin typeface="Times New Roman" pitchFamily="18" charset="0"/>
                  <a:cs typeface="Arial" pitchFamily="34"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algn="l" rtl="0" fontAlgn="base">
                  <a:spcBef>
                    <a:spcPct val="0"/>
                  </a:spcBef>
                  <a:spcAft>
                    <a:spcPct val="0"/>
                  </a:spcAft>
                  <a:defRPr/>
                </a:pPr>
                <a:endParaRPr lang="fr-FR" sz="2400">
                  <a:solidFill>
                    <a:srgbClr val="000000"/>
                  </a:solidFill>
                  <a:latin typeface="Times New Roman" pitchFamily="18" charset="0"/>
                  <a:cs typeface="Arial" pitchFamily="34"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algn="l" rtl="0" fontAlgn="base">
                  <a:spcBef>
                    <a:spcPct val="0"/>
                  </a:spcBef>
                  <a:spcAft>
                    <a:spcPct val="0"/>
                  </a:spcAft>
                  <a:defRPr/>
                </a:pPr>
                <a:endParaRPr lang="fr-FR" sz="2400">
                  <a:solidFill>
                    <a:srgbClr val="000000"/>
                  </a:solidFill>
                  <a:latin typeface="Times New Roman" pitchFamily="18" charset="0"/>
                  <a:cs typeface="Arial" pitchFamily="34"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algn="l" rtl="0" fontAlgn="base">
                  <a:spcBef>
                    <a:spcPct val="0"/>
                  </a:spcBef>
                  <a:spcAft>
                    <a:spcPct val="0"/>
                  </a:spcAft>
                  <a:defRPr/>
                </a:pPr>
                <a:endParaRPr lang="fr-FR" sz="2400">
                  <a:solidFill>
                    <a:srgbClr val="000000"/>
                  </a:solidFill>
                  <a:latin typeface="Times New Roman" pitchFamily="18" charset="0"/>
                  <a:cs typeface="Arial" pitchFamily="34"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algn="l" rtl="0" fontAlgn="base">
                  <a:spcBef>
                    <a:spcPct val="0"/>
                  </a:spcBef>
                  <a:spcAft>
                    <a:spcPct val="0"/>
                  </a:spcAft>
                  <a:defRPr/>
                </a:pPr>
                <a:endParaRPr lang="fr-FR" sz="2400">
                  <a:solidFill>
                    <a:srgbClr val="000000"/>
                  </a:solidFill>
                  <a:latin typeface="Times New Roman" pitchFamily="18" charset="0"/>
                  <a:cs typeface="Arial" pitchFamily="34"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algn="l" rtl="0" fontAlgn="base">
                  <a:spcBef>
                    <a:spcPct val="0"/>
                  </a:spcBef>
                  <a:spcAft>
                    <a:spcPct val="0"/>
                  </a:spcAft>
                  <a:defRPr/>
                </a:pPr>
                <a:endParaRPr lang="fr-FR" sz="2400">
                  <a:solidFill>
                    <a:srgbClr val="000000"/>
                  </a:solidFill>
                  <a:latin typeface="Times New Roman" pitchFamily="18" charset="0"/>
                  <a:cs typeface="Arial" pitchFamily="34"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algn="l" rtl="0" fontAlgn="base">
                  <a:spcBef>
                    <a:spcPct val="0"/>
                  </a:spcBef>
                  <a:spcAft>
                    <a:spcPct val="0"/>
                  </a:spcAft>
                  <a:defRPr/>
                </a:pPr>
                <a:endParaRPr lang="fr-FR" sz="2400">
                  <a:solidFill>
                    <a:srgbClr val="000000"/>
                  </a:solidFill>
                  <a:latin typeface="Times New Roman" pitchFamily="18" charset="0"/>
                  <a:cs typeface="Arial" pitchFamily="34" charset="0"/>
                </a:endParaRPr>
              </a:p>
            </p:txBody>
          </p:sp>
        </p:grpSp>
      </p:grpSp>
      <p:sp>
        <p:nvSpPr>
          <p:cNvPr id="576531" name="Rectangle 19"/>
          <p:cNvSpPr>
            <a:spLocks noGrp="1" noChangeArrowheads="1"/>
          </p:cNvSpPr>
          <p:nvPr>
            <p:ph type="ctrTitle"/>
          </p:nvPr>
        </p:nvSpPr>
        <p:spPr>
          <a:xfrm>
            <a:off x="2971800" y="1828800"/>
            <a:ext cx="6019800" cy="2209800"/>
          </a:xfrm>
        </p:spPr>
        <p:txBody>
          <a:bodyPr/>
          <a:lstStyle>
            <a:lvl1pPr>
              <a:defRPr sz="4200">
                <a:solidFill>
                  <a:srgbClr val="FFFFFF"/>
                </a:solidFill>
              </a:defRPr>
            </a:lvl1pPr>
          </a:lstStyle>
          <a:p>
            <a:r>
              <a:rPr lang="en-US"/>
              <a:t>Click to edit Master title style</a:t>
            </a:r>
          </a:p>
        </p:txBody>
      </p:sp>
      <p:sp>
        <p:nvSpPr>
          <p:cNvPr id="576532" name="Rectangle 20"/>
          <p:cNvSpPr>
            <a:spLocks noGrp="1" noChangeArrowheads="1"/>
          </p:cNvSpPr>
          <p:nvPr>
            <p:ph type="subTitle" idx="1"/>
          </p:nvPr>
        </p:nvSpPr>
        <p:spPr>
          <a:xfrm>
            <a:off x="2971800" y="4267200"/>
            <a:ext cx="6019800" cy="1295400"/>
          </a:xfrm>
        </p:spPr>
        <p:txBody>
          <a:bodyPr/>
          <a:lstStyle>
            <a:lvl1pPr marL="0" indent="0">
              <a:buFont typeface="Wingdings" pitchFamily="2" charset="2"/>
              <a:buNone/>
              <a:defRPr sz="3400"/>
            </a:lvl1pPr>
          </a:lstStyle>
          <a:p>
            <a:r>
              <a:rPr lang="en-US"/>
              <a:t>Click to edit Master subtitle style</a:t>
            </a:r>
          </a:p>
        </p:txBody>
      </p:sp>
    </p:spTree>
    <p:extLst>
      <p:ext uri="{BB962C8B-B14F-4D97-AF65-F5344CB8AC3E}">
        <p14:creationId xmlns:p14="http://schemas.microsoft.com/office/powerpoint/2010/main" val="327732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2"/>
          <p:cNvSpPr>
            <a:spLocks noGrp="1" noChangeArrowheads="1"/>
          </p:cNvSpPr>
          <p:nvPr>
            <p:ph type="ftr" sz="quarter" idx="10"/>
          </p:nvPr>
        </p:nvSpPr>
        <p:spPr>
          <a:ln/>
        </p:spPr>
        <p:txBody>
          <a:bodyPr/>
          <a:lstStyle>
            <a:lvl1pPr>
              <a:defRPr/>
            </a:lvl1pPr>
          </a:lstStyle>
          <a:p>
            <a:pPr>
              <a:defRPr/>
            </a:pPr>
            <a:r>
              <a:rPr lang="en-US">
                <a:solidFill>
                  <a:srgbClr val="000000"/>
                </a:solidFill>
              </a:rPr>
              <a:t>Facilities and Safety - Module 2</a:t>
            </a:r>
          </a:p>
        </p:txBody>
      </p:sp>
      <p:sp>
        <p:nvSpPr>
          <p:cNvPr id="5" name="Rectangle 3"/>
          <p:cNvSpPr>
            <a:spLocks noGrp="1" noChangeArrowheads="1"/>
          </p:cNvSpPr>
          <p:nvPr>
            <p:ph type="sldNum" sz="quarter" idx="11"/>
          </p:nvPr>
        </p:nvSpPr>
        <p:spPr>
          <a:ln/>
        </p:spPr>
        <p:txBody>
          <a:bodyPr/>
          <a:lstStyle>
            <a:lvl1pPr>
              <a:defRPr/>
            </a:lvl1pPr>
          </a:lstStyle>
          <a:p>
            <a:pPr>
              <a:defRPr/>
            </a:pPr>
            <a:fld id="{19C469EB-E218-4774-8119-3654A10FF17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46321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457200"/>
            <a:ext cx="2057400" cy="5410200"/>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457200"/>
            <a:ext cx="6019800" cy="54102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2"/>
          <p:cNvSpPr>
            <a:spLocks noGrp="1" noChangeArrowheads="1"/>
          </p:cNvSpPr>
          <p:nvPr>
            <p:ph type="ftr" sz="quarter" idx="10"/>
          </p:nvPr>
        </p:nvSpPr>
        <p:spPr>
          <a:ln/>
        </p:spPr>
        <p:txBody>
          <a:bodyPr/>
          <a:lstStyle>
            <a:lvl1pPr>
              <a:defRPr/>
            </a:lvl1pPr>
          </a:lstStyle>
          <a:p>
            <a:pPr>
              <a:defRPr/>
            </a:pPr>
            <a:r>
              <a:rPr lang="en-US">
                <a:solidFill>
                  <a:srgbClr val="000000"/>
                </a:solidFill>
              </a:rPr>
              <a:t>Facilities and Safety - Module 2</a:t>
            </a:r>
          </a:p>
        </p:txBody>
      </p:sp>
      <p:sp>
        <p:nvSpPr>
          <p:cNvPr id="5" name="Rectangle 3"/>
          <p:cNvSpPr>
            <a:spLocks noGrp="1" noChangeArrowheads="1"/>
          </p:cNvSpPr>
          <p:nvPr>
            <p:ph type="sldNum" sz="quarter" idx="11"/>
          </p:nvPr>
        </p:nvSpPr>
        <p:spPr>
          <a:ln/>
        </p:spPr>
        <p:txBody>
          <a:bodyPr/>
          <a:lstStyle>
            <a:lvl1pPr>
              <a:defRPr/>
            </a:lvl1pPr>
          </a:lstStyle>
          <a:p>
            <a:pPr>
              <a:defRPr/>
            </a:pPr>
            <a:fld id="{F8ECEAAE-B5F6-456E-A7FD-6DA5957EF1D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848016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عنوان، ونص،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1371600"/>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sz="half" idx="1"/>
          </p:nvPr>
        </p:nvSpPr>
        <p:spPr>
          <a:xfrm>
            <a:off x="457200" y="1981200"/>
            <a:ext cx="4038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981200"/>
            <a:ext cx="4038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2"/>
          <p:cNvSpPr>
            <a:spLocks noGrp="1" noChangeArrowheads="1"/>
          </p:cNvSpPr>
          <p:nvPr>
            <p:ph type="ftr" sz="quarter" idx="10"/>
          </p:nvPr>
        </p:nvSpPr>
        <p:spPr>
          <a:ln/>
        </p:spPr>
        <p:txBody>
          <a:bodyPr/>
          <a:lstStyle>
            <a:lvl1pPr>
              <a:defRPr/>
            </a:lvl1pPr>
          </a:lstStyle>
          <a:p>
            <a:pPr>
              <a:defRPr/>
            </a:pPr>
            <a:r>
              <a:rPr lang="en-US">
                <a:solidFill>
                  <a:srgbClr val="000000"/>
                </a:solidFill>
              </a:rPr>
              <a:t>Facilities and Safety - Module 2</a:t>
            </a:r>
          </a:p>
        </p:txBody>
      </p:sp>
      <p:sp>
        <p:nvSpPr>
          <p:cNvPr id="6" name="Rectangle 3"/>
          <p:cNvSpPr>
            <a:spLocks noGrp="1" noChangeArrowheads="1"/>
          </p:cNvSpPr>
          <p:nvPr>
            <p:ph type="sldNum" sz="quarter" idx="11"/>
          </p:nvPr>
        </p:nvSpPr>
        <p:spPr>
          <a:ln/>
        </p:spPr>
        <p:txBody>
          <a:bodyPr/>
          <a:lstStyle>
            <a:lvl1pPr>
              <a:defRPr/>
            </a:lvl1pPr>
          </a:lstStyle>
          <a:p>
            <a:pPr>
              <a:defRPr/>
            </a:pPr>
            <a:fld id="{8F1D398F-F134-42B1-A31F-2930C578886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923367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1371600"/>
          </a:xfrm>
        </p:spPr>
        <p:txBody>
          <a:bodyPr/>
          <a:lstStyle/>
          <a:p>
            <a:r>
              <a:rPr lang="ar-SA" smtClean="0"/>
              <a:t>انقر لتحرير نمط العنوان الرئيسي</a:t>
            </a:r>
            <a:endParaRPr lang="ar-SA"/>
          </a:p>
        </p:txBody>
      </p:sp>
      <p:sp>
        <p:nvSpPr>
          <p:cNvPr id="3" name="عنصر نائب للجدول 2"/>
          <p:cNvSpPr>
            <a:spLocks noGrp="1"/>
          </p:cNvSpPr>
          <p:nvPr>
            <p:ph type="tbl" idx="1"/>
          </p:nvPr>
        </p:nvSpPr>
        <p:spPr>
          <a:xfrm>
            <a:off x="457200" y="1981200"/>
            <a:ext cx="8229600" cy="3886200"/>
          </a:xfrm>
        </p:spPr>
        <p:txBody>
          <a:bodyPr/>
          <a:lstStyle/>
          <a:p>
            <a:pPr lvl="0"/>
            <a:endParaRPr lang="ar-SA" noProof="0"/>
          </a:p>
        </p:txBody>
      </p:sp>
      <p:sp>
        <p:nvSpPr>
          <p:cNvPr id="4" name="Rectangle 2"/>
          <p:cNvSpPr>
            <a:spLocks noGrp="1" noChangeArrowheads="1"/>
          </p:cNvSpPr>
          <p:nvPr>
            <p:ph type="ftr" sz="quarter" idx="10"/>
          </p:nvPr>
        </p:nvSpPr>
        <p:spPr>
          <a:ln/>
        </p:spPr>
        <p:txBody>
          <a:bodyPr/>
          <a:lstStyle>
            <a:lvl1pPr>
              <a:defRPr/>
            </a:lvl1pPr>
          </a:lstStyle>
          <a:p>
            <a:pPr>
              <a:defRPr/>
            </a:pPr>
            <a:r>
              <a:rPr lang="en-US">
                <a:solidFill>
                  <a:srgbClr val="000000"/>
                </a:solidFill>
              </a:rPr>
              <a:t>Facilities and Safety - Module 2</a:t>
            </a:r>
          </a:p>
        </p:txBody>
      </p:sp>
      <p:sp>
        <p:nvSpPr>
          <p:cNvPr id="5" name="Rectangle 3"/>
          <p:cNvSpPr>
            <a:spLocks noGrp="1" noChangeArrowheads="1"/>
          </p:cNvSpPr>
          <p:nvPr>
            <p:ph type="sldNum" sz="quarter" idx="11"/>
          </p:nvPr>
        </p:nvSpPr>
        <p:spPr>
          <a:ln/>
        </p:spPr>
        <p:txBody>
          <a:bodyPr/>
          <a:lstStyle>
            <a:lvl1pPr>
              <a:defRPr/>
            </a:lvl1pPr>
          </a:lstStyle>
          <a:p>
            <a:pPr>
              <a:defRPr/>
            </a:pPr>
            <a:fld id="{51E19B35-9F96-41B7-A5F0-70E974F4BE5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21771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2"/>
          <p:cNvSpPr>
            <a:spLocks noGrp="1" noChangeArrowheads="1"/>
          </p:cNvSpPr>
          <p:nvPr>
            <p:ph type="ftr" sz="quarter" idx="10"/>
          </p:nvPr>
        </p:nvSpPr>
        <p:spPr>
          <a:ln/>
        </p:spPr>
        <p:txBody>
          <a:bodyPr/>
          <a:lstStyle>
            <a:lvl1pPr>
              <a:defRPr/>
            </a:lvl1pPr>
          </a:lstStyle>
          <a:p>
            <a:pPr>
              <a:defRPr/>
            </a:pPr>
            <a:r>
              <a:rPr lang="en-US">
                <a:solidFill>
                  <a:srgbClr val="000000"/>
                </a:solidFill>
              </a:rPr>
              <a:t>Facilities and Safety - Module 2</a:t>
            </a:r>
          </a:p>
        </p:txBody>
      </p:sp>
      <p:sp>
        <p:nvSpPr>
          <p:cNvPr id="5" name="Rectangle 3"/>
          <p:cNvSpPr>
            <a:spLocks noGrp="1" noChangeArrowheads="1"/>
          </p:cNvSpPr>
          <p:nvPr>
            <p:ph type="sldNum" sz="quarter" idx="11"/>
          </p:nvPr>
        </p:nvSpPr>
        <p:spPr>
          <a:ln/>
        </p:spPr>
        <p:txBody>
          <a:bodyPr/>
          <a:lstStyle>
            <a:lvl1pPr>
              <a:defRPr/>
            </a:lvl1pPr>
          </a:lstStyle>
          <a:p>
            <a:pPr>
              <a:defRPr/>
            </a:pPr>
            <a:fld id="{2076DA3B-6F78-4502-9AEA-B772DB65BF9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65082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2"/>
          <p:cNvSpPr>
            <a:spLocks noGrp="1" noChangeArrowheads="1"/>
          </p:cNvSpPr>
          <p:nvPr>
            <p:ph type="ftr" sz="quarter" idx="10"/>
          </p:nvPr>
        </p:nvSpPr>
        <p:spPr>
          <a:ln/>
        </p:spPr>
        <p:txBody>
          <a:bodyPr/>
          <a:lstStyle>
            <a:lvl1pPr>
              <a:defRPr/>
            </a:lvl1pPr>
          </a:lstStyle>
          <a:p>
            <a:pPr>
              <a:defRPr/>
            </a:pPr>
            <a:r>
              <a:rPr lang="en-US">
                <a:solidFill>
                  <a:srgbClr val="000000"/>
                </a:solidFill>
              </a:rPr>
              <a:t>Facilities and Safety - Module 2</a:t>
            </a:r>
          </a:p>
        </p:txBody>
      </p:sp>
      <p:sp>
        <p:nvSpPr>
          <p:cNvPr id="5" name="Rectangle 3"/>
          <p:cNvSpPr>
            <a:spLocks noGrp="1" noChangeArrowheads="1"/>
          </p:cNvSpPr>
          <p:nvPr>
            <p:ph type="sldNum" sz="quarter" idx="11"/>
          </p:nvPr>
        </p:nvSpPr>
        <p:spPr>
          <a:ln/>
        </p:spPr>
        <p:txBody>
          <a:bodyPr/>
          <a:lstStyle>
            <a:lvl1pPr>
              <a:defRPr/>
            </a:lvl1pPr>
          </a:lstStyle>
          <a:p>
            <a:pPr>
              <a:defRPr/>
            </a:pPr>
            <a:fld id="{34A73468-A90A-4D4A-A6F4-79F6A11E880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16726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2"/>
          <p:cNvSpPr>
            <a:spLocks noGrp="1" noChangeArrowheads="1"/>
          </p:cNvSpPr>
          <p:nvPr>
            <p:ph type="ftr" sz="quarter" idx="10"/>
          </p:nvPr>
        </p:nvSpPr>
        <p:spPr>
          <a:ln/>
        </p:spPr>
        <p:txBody>
          <a:bodyPr/>
          <a:lstStyle>
            <a:lvl1pPr>
              <a:defRPr/>
            </a:lvl1pPr>
          </a:lstStyle>
          <a:p>
            <a:pPr>
              <a:defRPr/>
            </a:pPr>
            <a:r>
              <a:rPr lang="en-US">
                <a:solidFill>
                  <a:srgbClr val="000000"/>
                </a:solidFill>
              </a:rPr>
              <a:t>Facilities and Safety - Module 2</a:t>
            </a:r>
          </a:p>
        </p:txBody>
      </p:sp>
      <p:sp>
        <p:nvSpPr>
          <p:cNvPr id="6" name="Rectangle 3"/>
          <p:cNvSpPr>
            <a:spLocks noGrp="1" noChangeArrowheads="1"/>
          </p:cNvSpPr>
          <p:nvPr>
            <p:ph type="sldNum" sz="quarter" idx="11"/>
          </p:nvPr>
        </p:nvSpPr>
        <p:spPr>
          <a:ln/>
        </p:spPr>
        <p:txBody>
          <a:bodyPr/>
          <a:lstStyle>
            <a:lvl1pPr>
              <a:defRPr/>
            </a:lvl1pPr>
          </a:lstStyle>
          <a:p>
            <a:pPr>
              <a:defRPr/>
            </a:pPr>
            <a:fld id="{2F5D4507-732A-4C80-B1C8-CCC4BD92EEF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62034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Rectangle 2"/>
          <p:cNvSpPr>
            <a:spLocks noGrp="1" noChangeArrowheads="1"/>
          </p:cNvSpPr>
          <p:nvPr>
            <p:ph type="ftr" sz="quarter" idx="10"/>
          </p:nvPr>
        </p:nvSpPr>
        <p:spPr>
          <a:ln/>
        </p:spPr>
        <p:txBody>
          <a:bodyPr/>
          <a:lstStyle>
            <a:lvl1pPr>
              <a:defRPr/>
            </a:lvl1pPr>
          </a:lstStyle>
          <a:p>
            <a:pPr>
              <a:defRPr/>
            </a:pPr>
            <a:r>
              <a:rPr lang="en-US">
                <a:solidFill>
                  <a:srgbClr val="000000"/>
                </a:solidFill>
              </a:rPr>
              <a:t>Facilities and Safety - Module 2</a:t>
            </a:r>
          </a:p>
        </p:txBody>
      </p:sp>
      <p:sp>
        <p:nvSpPr>
          <p:cNvPr id="8" name="Rectangle 3"/>
          <p:cNvSpPr>
            <a:spLocks noGrp="1" noChangeArrowheads="1"/>
          </p:cNvSpPr>
          <p:nvPr>
            <p:ph type="sldNum" sz="quarter" idx="11"/>
          </p:nvPr>
        </p:nvSpPr>
        <p:spPr>
          <a:ln/>
        </p:spPr>
        <p:txBody>
          <a:bodyPr/>
          <a:lstStyle>
            <a:lvl1pPr>
              <a:defRPr/>
            </a:lvl1pPr>
          </a:lstStyle>
          <a:p>
            <a:pPr>
              <a:defRPr/>
            </a:pPr>
            <a:fld id="{01736F36-E441-49A9-BC8F-49545FD5FD0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96161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Rectangle 2"/>
          <p:cNvSpPr>
            <a:spLocks noGrp="1" noChangeArrowheads="1"/>
          </p:cNvSpPr>
          <p:nvPr>
            <p:ph type="ftr" sz="quarter" idx="10"/>
          </p:nvPr>
        </p:nvSpPr>
        <p:spPr>
          <a:ln/>
        </p:spPr>
        <p:txBody>
          <a:bodyPr/>
          <a:lstStyle>
            <a:lvl1pPr>
              <a:defRPr/>
            </a:lvl1pPr>
          </a:lstStyle>
          <a:p>
            <a:pPr>
              <a:defRPr/>
            </a:pPr>
            <a:r>
              <a:rPr lang="en-US">
                <a:solidFill>
                  <a:srgbClr val="000000"/>
                </a:solidFill>
              </a:rPr>
              <a:t>Facilities and Safety - Module 2</a:t>
            </a:r>
          </a:p>
        </p:txBody>
      </p:sp>
      <p:sp>
        <p:nvSpPr>
          <p:cNvPr id="4" name="Rectangle 3"/>
          <p:cNvSpPr>
            <a:spLocks noGrp="1" noChangeArrowheads="1"/>
          </p:cNvSpPr>
          <p:nvPr>
            <p:ph type="sldNum" sz="quarter" idx="11"/>
          </p:nvPr>
        </p:nvSpPr>
        <p:spPr>
          <a:ln/>
        </p:spPr>
        <p:txBody>
          <a:bodyPr/>
          <a:lstStyle>
            <a:lvl1pPr>
              <a:defRPr/>
            </a:lvl1pPr>
          </a:lstStyle>
          <a:p>
            <a:pPr>
              <a:defRPr/>
            </a:pPr>
            <a:fld id="{4175811C-29BF-43F4-9142-618D99C2A45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25925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r>
              <a:rPr lang="en-US">
                <a:solidFill>
                  <a:srgbClr val="000000"/>
                </a:solidFill>
              </a:rPr>
              <a:t>Facilities and Safety - Module 2</a:t>
            </a:r>
          </a:p>
        </p:txBody>
      </p:sp>
      <p:sp>
        <p:nvSpPr>
          <p:cNvPr id="3" name="Rectangle 3"/>
          <p:cNvSpPr>
            <a:spLocks noGrp="1" noChangeArrowheads="1"/>
          </p:cNvSpPr>
          <p:nvPr>
            <p:ph type="sldNum" sz="quarter" idx="11"/>
          </p:nvPr>
        </p:nvSpPr>
        <p:spPr>
          <a:ln/>
        </p:spPr>
        <p:txBody>
          <a:bodyPr/>
          <a:lstStyle>
            <a:lvl1pPr>
              <a:defRPr/>
            </a:lvl1pPr>
          </a:lstStyle>
          <a:p>
            <a:pPr>
              <a:defRPr/>
            </a:pPr>
            <a:fld id="{BD877B16-AA0F-410C-BE84-B58EF061F87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82837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2"/>
          <p:cNvSpPr>
            <a:spLocks noGrp="1" noChangeArrowheads="1"/>
          </p:cNvSpPr>
          <p:nvPr>
            <p:ph type="ftr" sz="quarter" idx="10"/>
          </p:nvPr>
        </p:nvSpPr>
        <p:spPr>
          <a:ln/>
        </p:spPr>
        <p:txBody>
          <a:bodyPr/>
          <a:lstStyle>
            <a:lvl1pPr>
              <a:defRPr/>
            </a:lvl1pPr>
          </a:lstStyle>
          <a:p>
            <a:pPr>
              <a:defRPr/>
            </a:pPr>
            <a:r>
              <a:rPr lang="en-US">
                <a:solidFill>
                  <a:srgbClr val="000000"/>
                </a:solidFill>
              </a:rPr>
              <a:t>Facilities and Safety - Module 2</a:t>
            </a:r>
          </a:p>
        </p:txBody>
      </p:sp>
      <p:sp>
        <p:nvSpPr>
          <p:cNvPr id="6" name="Rectangle 3"/>
          <p:cNvSpPr>
            <a:spLocks noGrp="1" noChangeArrowheads="1"/>
          </p:cNvSpPr>
          <p:nvPr>
            <p:ph type="sldNum" sz="quarter" idx="11"/>
          </p:nvPr>
        </p:nvSpPr>
        <p:spPr>
          <a:ln/>
        </p:spPr>
        <p:txBody>
          <a:bodyPr/>
          <a:lstStyle>
            <a:lvl1pPr>
              <a:defRPr/>
            </a:lvl1pPr>
          </a:lstStyle>
          <a:p>
            <a:pPr>
              <a:defRPr/>
            </a:pPr>
            <a:fld id="{B804E23B-416C-4694-BA18-1FCC553286C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20118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2"/>
          <p:cNvSpPr>
            <a:spLocks noGrp="1" noChangeArrowheads="1"/>
          </p:cNvSpPr>
          <p:nvPr>
            <p:ph type="ftr" sz="quarter" idx="10"/>
          </p:nvPr>
        </p:nvSpPr>
        <p:spPr>
          <a:ln/>
        </p:spPr>
        <p:txBody>
          <a:bodyPr/>
          <a:lstStyle>
            <a:lvl1pPr>
              <a:defRPr/>
            </a:lvl1pPr>
          </a:lstStyle>
          <a:p>
            <a:pPr>
              <a:defRPr/>
            </a:pPr>
            <a:r>
              <a:rPr lang="en-US">
                <a:solidFill>
                  <a:srgbClr val="000000"/>
                </a:solidFill>
              </a:rPr>
              <a:t>Facilities and Safety - Module 2</a:t>
            </a:r>
          </a:p>
        </p:txBody>
      </p:sp>
      <p:sp>
        <p:nvSpPr>
          <p:cNvPr id="6" name="Rectangle 3"/>
          <p:cNvSpPr>
            <a:spLocks noGrp="1" noChangeArrowheads="1"/>
          </p:cNvSpPr>
          <p:nvPr>
            <p:ph type="sldNum" sz="quarter" idx="11"/>
          </p:nvPr>
        </p:nvSpPr>
        <p:spPr>
          <a:ln/>
        </p:spPr>
        <p:txBody>
          <a:bodyPr/>
          <a:lstStyle>
            <a:lvl1pPr>
              <a:defRPr/>
            </a:lvl1pPr>
          </a:lstStyle>
          <a:p>
            <a:pPr>
              <a:defRPr/>
            </a:pPr>
            <a:fld id="{764EB188-C2F3-4B02-9416-77C65965E91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37710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5490" name="Rectangle 2"/>
          <p:cNvSpPr>
            <a:spLocks noGrp="1" noChangeArrowheads="1"/>
          </p:cNvSpPr>
          <p:nvPr>
            <p:ph type="ftr" sz="quarter" idx="3"/>
          </p:nvPr>
        </p:nvSpPr>
        <p:spPr bwMode="auto">
          <a:xfrm>
            <a:off x="381000" y="6248400"/>
            <a:ext cx="50292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eaLnBrk="1" hangingPunct="1">
              <a:defRPr sz="1200">
                <a:cs typeface="+mn-cs"/>
              </a:defRPr>
            </a:lvl1pPr>
          </a:lstStyle>
          <a:p>
            <a:pPr fontAlgn="base">
              <a:spcBef>
                <a:spcPct val="0"/>
              </a:spcBef>
              <a:spcAft>
                <a:spcPct val="0"/>
              </a:spcAft>
              <a:defRPr/>
            </a:pPr>
            <a:r>
              <a:rPr lang="en-US">
                <a:solidFill>
                  <a:srgbClr val="000000"/>
                </a:solidFill>
                <a:latin typeface="Arial" pitchFamily="34" charset="0"/>
              </a:rPr>
              <a:t>Facilities and Safety - Module 2</a:t>
            </a:r>
          </a:p>
        </p:txBody>
      </p:sp>
      <p:sp>
        <p:nvSpPr>
          <p:cNvPr id="575491"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eaLnBrk="1" hangingPunct="1">
              <a:defRPr sz="1200">
                <a:latin typeface="Arial Black" pitchFamily="34" charset="0"/>
                <a:cs typeface="+mn-cs"/>
              </a:defRPr>
            </a:lvl1pPr>
          </a:lstStyle>
          <a:p>
            <a:pPr fontAlgn="base">
              <a:spcBef>
                <a:spcPct val="0"/>
              </a:spcBef>
              <a:spcAft>
                <a:spcPct val="0"/>
              </a:spcAft>
              <a:defRPr/>
            </a:pPr>
            <a:fld id="{16DA380C-8F67-42DB-8C26-55DD6D7EABE3}"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2052" name="Group 4"/>
          <p:cNvGrpSpPr>
            <a:grpSpLocks/>
          </p:cNvGrpSpPr>
          <p:nvPr/>
        </p:nvGrpSpPr>
        <p:grpSpPr bwMode="auto">
          <a:xfrm>
            <a:off x="0" y="0"/>
            <a:ext cx="9144000" cy="546100"/>
            <a:chOff x="0" y="0"/>
            <a:chExt cx="5760" cy="344"/>
          </a:xfrm>
        </p:grpSpPr>
        <p:sp>
          <p:nvSpPr>
            <p:cNvPr id="575493"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rtl="0" fontAlgn="base">
                <a:spcBef>
                  <a:spcPct val="0"/>
                </a:spcBef>
                <a:spcAft>
                  <a:spcPct val="0"/>
                </a:spcAft>
                <a:defRPr/>
              </a:pPr>
              <a:endParaRPr lang="fr-FR" sz="2400">
                <a:solidFill>
                  <a:srgbClr val="000000"/>
                </a:solidFill>
                <a:latin typeface="Times New Roman" pitchFamily="18" charset="0"/>
                <a:cs typeface="Arial" pitchFamily="34" charset="0"/>
              </a:endParaRPr>
            </a:p>
          </p:txBody>
        </p:sp>
        <p:sp>
          <p:nvSpPr>
            <p:cNvPr id="575494"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pPr algn="l" rtl="0" fontAlgn="base">
                <a:spcBef>
                  <a:spcPct val="0"/>
                </a:spcBef>
                <a:spcAft>
                  <a:spcPct val="0"/>
                </a:spcAft>
                <a:defRPr/>
              </a:pPr>
              <a:endParaRPr lang="fr-FR" sz="2400">
                <a:solidFill>
                  <a:srgbClr val="000000"/>
                </a:solidFill>
                <a:latin typeface="Times New Roman" pitchFamily="18" charset="0"/>
                <a:cs typeface="Arial" pitchFamily="34" charset="0"/>
              </a:endParaRPr>
            </a:p>
          </p:txBody>
        </p:sp>
        <p:sp>
          <p:nvSpPr>
            <p:cNvPr id="575495"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pPr algn="l" rtl="0" fontAlgn="base">
                <a:spcBef>
                  <a:spcPct val="0"/>
                </a:spcBef>
                <a:spcAft>
                  <a:spcPct val="0"/>
                </a:spcAft>
                <a:defRPr/>
              </a:pPr>
              <a:endParaRPr lang="fr-FR">
                <a:solidFill>
                  <a:srgbClr val="666699"/>
                </a:solidFill>
                <a:latin typeface="Arial" pitchFamily="34" charset="0"/>
                <a:cs typeface="Arial" pitchFamily="34" charset="0"/>
              </a:endParaRPr>
            </a:p>
          </p:txBody>
        </p:sp>
        <p:sp>
          <p:nvSpPr>
            <p:cNvPr id="575496"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pPr algn="l" rtl="0" fontAlgn="base">
                <a:spcBef>
                  <a:spcPct val="0"/>
                </a:spcBef>
                <a:spcAft>
                  <a:spcPct val="0"/>
                </a:spcAft>
                <a:defRPr/>
              </a:pPr>
              <a:endParaRPr lang="fr-FR">
                <a:solidFill>
                  <a:srgbClr val="666699"/>
                </a:solidFill>
                <a:latin typeface="Arial" pitchFamily="34" charset="0"/>
                <a:cs typeface="Arial" pitchFamily="34" charset="0"/>
              </a:endParaRPr>
            </a:p>
          </p:txBody>
        </p:sp>
        <p:sp>
          <p:nvSpPr>
            <p:cNvPr id="575497"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algn="l" rtl="0" fontAlgn="base">
                <a:spcBef>
                  <a:spcPct val="0"/>
                </a:spcBef>
                <a:spcAft>
                  <a:spcPct val="0"/>
                </a:spcAft>
                <a:defRPr/>
              </a:pPr>
              <a:endParaRPr lang="fr-FR">
                <a:solidFill>
                  <a:srgbClr val="9999CC"/>
                </a:solidFill>
                <a:latin typeface="Arial" pitchFamily="34" charset="0"/>
                <a:cs typeface="Arial" pitchFamily="34" charset="0"/>
              </a:endParaRPr>
            </a:p>
          </p:txBody>
        </p:sp>
        <p:sp>
          <p:nvSpPr>
            <p:cNvPr id="575498"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pPr algn="l" rtl="0" fontAlgn="base">
                <a:spcBef>
                  <a:spcPct val="0"/>
                </a:spcBef>
                <a:spcAft>
                  <a:spcPct val="0"/>
                </a:spcAft>
                <a:defRPr/>
              </a:pPr>
              <a:endParaRPr lang="fr-FR">
                <a:solidFill>
                  <a:srgbClr val="666699"/>
                </a:solidFill>
                <a:latin typeface="Arial" pitchFamily="34" charset="0"/>
                <a:cs typeface="Arial" pitchFamily="34" charset="0"/>
              </a:endParaRPr>
            </a:p>
          </p:txBody>
        </p:sp>
        <p:sp>
          <p:nvSpPr>
            <p:cNvPr id="575499"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pPr algn="l" rtl="0" fontAlgn="base">
                <a:spcBef>
                  <a:spcPct val="0"/>
                </a:spcBef>
                <a:spcAft>
                  <a:spcPct val="0"/>
                </a:spcAft>
                <a:defRPr/>
              </a:pPr>
              <a:endParaRPr lang="fr-FR" sz="2400">
                <a:solidFill>
                  <a:srgbClr val="000000"/>
                </a:solidFill>
                <a:latin typeface="Times New Roman" pitchFamily="18" charset="0"/>
                <a:cs typeface="Arial" pitchFamily="34" charset="0"/>
              </a:endParaRPr>
            </a:p>
          </p:txBody>
        </p:sp>
        <p:sp>
          <p:nvSpPr>
            <p:cNvPr id="575500"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algn="l" rtl="0" fontAlgn="base">
                <a:spcBef>
                  <a:spcPct val="0"/>
                </a:spcBef>
                <a:spcAft>
                  <a:spcPct val="0"/>
                </a:spcAft>
                <a:defRPr/>
              </a:pPr>
              <a:endParaRPr lang="fr-FR">
                <a:solidFill>
                  <a:srgbClr val="9999CC"/>
                </a:solidFill>
                <a:latin typeface="Arial" pitchFamily="34" charset="0"/>
                <a:cs typeface="Arial" pitchFamily="34" charset="0"/>
              </a:endParaRPr>
            </a:p>
          </p:txBody>
        </p:sp>
        <p:sp>
          <p:nvSpPr>
            <p:cNvPr id="575501"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algn="l" rtl="0" fontAlgn="base">
                <a:spcBef>
                  <a:spcPct val="0"/>
                </a:spcBef>
                <a:spcAft>
                  <a:spcPct val="0"/>
                </a:spcAft>
                <a:defRPr/>
              </a:pPr>
              <a:endParaRPr lang="fr-FR">
                <a:solidFill>
                  <a:srgbClr val="9999CC"/>
                </a:solidFill>
                <a:latin typeface="Arial" pitchFamily="34" charset="0"/>
                <a:cs typeface="Arial" pitchFamily="34" charset="0"/>
              </a:endParaRPr>
            </a:p>
          </p:txBody>
        </p:sp>
      </p:grpSp>
      <p:sp>
        <p:nvSpPr>
          <p:cNvPr id="2053" name="Rectangle 14"/>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4" name="Rectangle 15"/>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3567143516"/>
      </p:ext>
    </p:extLst>
  </p:cSld>
  <p:clrMap bg1="lt1" tx1="dk1" bg2="lt2" tx2="dk2" accent1="accent1" accent2="accent2" accent3="accent3" accent4="accent4" accent5="accent5" accent6="accent6" hlink="hlink" folHlink="folHlink"/>
  <p:sldLayoutIdLst>
    <p:sldLayoutId id="2147483929"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 id="2147483940" r:id="rId12"/>
    <p:sldLayoutId id="2147483941" r:id="rId13"/>
  </p:sldLayoutIdLst>
  <p:hf hdr="0" dt="0"/>
  <p:txStyles>
    <p:titleStyle>
      <a:lvl1pPr algn="l" rtl="0" eaLnBrk="0" fontAlgn="base" hangingPunct="0">
        <a:spcBef>
          <a:spcPct val="0"/>
        </a:spcBef>
        <a:spcAft>
          <a:spcPct val="0"/>
        </a:spcAft>
        <a:defRPr sz="3600">
          <a:solidFill>
            <a:schemeClr val="bg2"/>
          </a:solidFill>
          <a:latin typeface="+mj-lt"/>
          <a:ea typeface="+mj-ea"/>
          <a:cs typeface="+mj-cs"/>
        </a:defRPr>
      </a:lvl1pPr>
      <a:lvl2pPr algn="l" rtl="0" eaLnBrk="0" fontAlgn="base" hangingPunct="0">
        <a:spcBef>
          <a:spcPct val="0"/>
        </a:spcBef>
        <a:spcAft>
          <a:spcPct val="0"/>
        </a:spcAft>
        <a:defRPr sz="3600">
          <a:solidFill>
            <a:schemeClr val="bg2"/>
          </a:solidFill>
          <a:latin typeface="Verdana" pitchFamily="34" charset="0"/>
        </a:defRPr>
      </a:lvl2pPr>
      <a:lvl3pPr algn="l" rtl="0" eaLnBrk="0" fontAlgn="base" hangingPunct="0">
        <a:spcBef>
          <a:spcPct val="0"/>
        </a:spcBef>
        <a:spcAft>
          <a:spcPct val="0"/>
        </a:spcAft>
        <a:defRPr sz="3600">
          <a:solidFill>
            <a:schemeClr val="bg2"/>
          </a:solidFill>
          <a:latin typeface="Verdana" pitchFamily="34" charset="0"/>
        </a:defRPr>
      </a:lvl3pPr>
      <a:lvl4pPr algn="l" rtl="0" eaLnBrk="0" fontAlgn="base" hangingPunct="0">
        <a:spcBef>
          <a:spcPct val="0"/>
        </a:spcBef>
        <a:spcAft>
          <a:spcPct val="0"/>
        </a:spcAft>
        <a:defRPr sz="3600">
          <a:solidFill>
            <a:schemeClr val="bg2"/>
          </a:solidFill>
          <a:latin typeface="Verdana" pitchFamily="34" charset="0"/>
        </a:defRPr>
      </a:lvl4pPr>
      <a:lvl5pPr algn="l" rtl="0" eaLnBrk="0" fontAlgn="base" hangingPunct="0">
        <a:spcBef>
          <a:spcPct val="0"/>
        </a:spcBef>
        <a:spcAft>
          <a:spcPct val="0"/>
        </a:spcAft>
        <a:defRPr sz="3600">
          <a:solidFill>
            <a:schemeClr val="bg2"/>
          </a:solidFill>
          <a:latin typeface="Verdana" pitchFamily="34" charset="0"/>
        </a:defRPr>
      </a:lvl5pPr>
      <a:lvl6pPr marL="457200" algn="l" rtl="0" fontAlgn="base">
        <a:spcBef>
          <a:spcPct val="0"/>
        </a:spcBef>
        <a:spcAft>
          <a:spcPct val="0"/>
        </a:spcAft>
        <a:defRPr sz="3600">
          <a:solidFill>
            <a:schemeClr val="bg2"/>
          </a:solidFill>
          <a:latin typeface="Verdana" pitchFamily="34" charset="0"/>
        </a:defRPr>
      </a:lvl6pPr>
      <a:lvl7pPr marL="914400" algn="l" rtl="0" fontAlgn="base">
        <a:spcBef>
          <a:spcPct val="0"/>
        </a:spcBef>
        <a:spcAft>
          <a:spcPct val="0"/>
        </a:spcAft>
        <a:defRPr sz="3600">
          <a:solidFill>
            <a:schemeClr val="bg2"/>
          </a:solidFill>
          <a:latin typeface="Verdana" pitchFamily="34" charset="0"/>
        </a:defRPr>
      </a:lvl7pPr>
      <a:lvl8pPr marL="1371600" algn="l" rtl="0" fontAlgn="base">
        <a:spcBef>
          <a:spcPct val="0"/>
        </a:spcBef>
        <a:spcAft>
          <a:spcPct val="0"/>
        </a:spcAft>
        <a:defRPr sz="3600">
          <a:solidFill>
            <a:schemeClr val="bg2"/>
          </a:solidFill>
          <a:latin typeface="Verdana" pitchFamily="34" charset="0"/>
        </a:defRPr>
      </a:lvl8pPr>
      <a:lvl9pPr marL="1828800" algn="l" rtl="0" fontAlgn="base">
        <a:spcBef>
          <a:spcPct val="0"/>
        </a:spcBef>
        <a:spcAft>
          <a:spcPct val="0"/>
        </a:spcAft>
        <a:defRPr sz="3600">
          <a:solidFill>
            <a:schemeClr val="bg2"/>
          </a:solidFill>
          <a:latin typeface="Verdana" pitchFamily="34"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286000" y="1988840"/>
            <a:ext cx="6172200" cy="1440160"/>
          </a:xfrm>
        </p:spPr>
        <p:style>
          <a:lnRef idx="1">
            <a:schemeClr val="accent3"/>
          </a:lnRef>
          <a:fillRef idx="2">
            <a:schemeClr val="accent3"/>
          </a:fillRef>
          <a:effectRef idx="1">
            <a:schemeClr val="accent3"/>
          </a:effectRef>
          <a:fontRef idx="minor">
            <a:schemeClr val="dk1"/>
          </a:fontRef>
        </p:style>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sz="4000" b="1" cap="all" dirty="0" smtClean="0">
                <a:ln/>
                <a:solidFill>
                  <a:srgbClr val="C000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Lipid </a:t>
            </a:r>
            <a:r>
              <a:rPr lang="en-US" sz="4000" b="1" cap="all" dirty="0">
                <a:ln/>
                <a:solidFill>
                  <a:srgbClr val="C000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Metabolism</a:t>
            </a:r>
            <a:endParaRPr lang="ar-SA" sz="4000" b="1" cap="all" dirty="0">
              <a:ln/>
              <a:solidFill>
                <a:srgbClr val="C000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عنوان فرعي 2"/>
          <p:cNvSpPr>
            <a:spLocks noGrp="1"/>
          </p:cNvSpPr>
          <p:nvPr>
            <p:ph type="subTitle" idx="1"/>
          </p:nvPr>
        </p:nvSpPr>
        <p:spPr>
          <a:xfrm>
            <a:off x="2286000" y="4221088"/>
            <a:ext cx="6172200" cy="1152128"/>
          </a:xfrm>
        </p:spPr>
        <p:txBody>
          <a:bodyPr/>
          <a:lstStyle/>
          <a:p>
            <a:pPr lvl="0" rtl="0">
              <a:lnSpc>
                <a:spcPct val="90000"/>
              </a:lnSpc>
              <a:defRPr/>
            </a:pPr>
            <a:r>
              <a:rPr lang="en-US" sz="4000" dirty="0" smtClean="0">
                <a:solidFill>
                  <a:srgbClr val="C0504D"/>
                </a:solidFill>
                <a:latin typeface="Script MT Bold" pitchFamily="66" charset="0"/>
              </a:rPr>
              <a:t>Presented by:</a:t>
            </a:r>
            <a:endParaRPr lang="en-US" dirty="0" smtClean="0">
              <a:solidFill>
                <a:srgbClr val="C0504D"/>
              </a:solidFill>
              <a:latin typeface="Script MT Bold" pitchFamily="66" charset="0"/>
            </a:endParaRPr>
          </a:p>
          <a:p>
            <a:pPr lvl="0"/>
            <a:r>
              <a:rPr lang="en-US" dirty="0" smtClean="0">
                <a:latin typeface="Sylfaen" pitchFamily="18" charset="0"/>
              </a:rPr>
              <a:t>Dr</a:t>
            </a:r>
            <a:r>
              <a:rPr lang="en-US" dirty="0">
                <a:latin typeface="Sylfaen" pitchFamily="18" charset="0"/>
              </a:rPr>
              <a:t>. </a:t>
            </a:r>
            <a:r>
              <a:rPr lang="en-US" dirty="0" err="1">
                <a:latin typeface="Sylfaen" pitchFamily="18" charset="0"/>
              </a:rPr>
              <a:t>Jamila</a:t>
            </a:r>
            <a:r>
              <a:rPr lang="en-US" dirty="0">
                <a:latin typeface="Sylfaen" pitchFamily="18" charset="0"/>
              </a:rPr>
              <a:t> Abdullah </a:t>
            </a:r>
            <a:r>
              <a:rPr lang="en-US" dirty="0" err="1">
                <a:latin typeface="Sylfaen" pitchFamily="18" charset="0"/>
              </a:rPr>
              <a:t>Alsamhari</a:t>
            </a:r>
            <a:r>
              <a:rPr lang="en-US" dirty="0">
                <a:latin typeface="Sylfaen" pitchFamily="18" charset="0"/>
              </a:rPr>
              <a:t> </a:t>
            </a:r>
            <a:endParaRPr lang="ar-SA" dirty="0">
              <a:latin typeface="Sylfaen" pitchFamily="18" charset="0"/>
            </a:endParaRPr>
          </a:p>
          <a:p>
            <a:endParaRPr lang="ar-SA" dirty="0"/>
          </a:p>
        </p:txBody>
      </p:sp>
      <p:sp>
        <p:nvSpPr>
          <p:cNvPr id="5" name="عنصر نائب لرقم الشريحة 4"/>
          <p:cNvSpPr>
            <a:spLocks noGrp="1"/>
          </p:cNvSpPr>
          <p:nvPr>
            <p:ph type="sldNum" sz="quarter" idx="4294967295"/>
          </p:nvPr>
        </p:nvSpPr>
        <p:spPr>
          <a:xfrm>
            <a:off x="0" y="4929188"/>
            <a:ext cx="609600" cy="517525"/>
          </a:xfrm>
        </p:spPr>
        <p:txBody>
          <a:bodyPr/>
          <a:lstStyle/>
          <a:p>
            <a:fld id="{0B34F065-1154-456A-91E3-76DE8E75E17B}" type="slidenum">
              <a:rPr lang="ar-SA" smtClean="0"/>
              <a:t>1</a:t>
            </a:fld>
            <a:endParaRPr lang="ar-SA"/>
          </a:p>
        </p:txBody>
      </p:sp>
    </p:spTree>
    <p:extLst>
      <p:ext uri="{BB962C8B-B14F-4D97-AF65-F5344CB8AC3E}">
        <p14:creationId xmlns:p14="http://schemas.microsoft.com/office/powerpoint/2010/main" val="30831764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980728"/>
            <a:ext cx="7272807"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عنصر نائب لرقم الشريحة 2"/>
          <p:cNvSpPr>
            <a:spLocks noGrp="1"/>
          </p:cNvSpPr>
          <p:nvPr>
            <p:ph type="sldNum" sz="quarter" idx="11"/>
          </p:nvPr>
        </p:nvSpPr>
        <p:spPr/>
        <p:txBody>
          <a:bodyPr/>
          <a:lstStyle/>
          <a:p>
            <a:fld id="{22293EC1-5862-44ED-A4CB-D5954F5A5689}" type="slidenum">
              <a:rPr lang="en-US" smtClean="0">
                <a:solidFill>
                  <a:prstClr val="black">
                    <a:tint val="75000"/>
                  </a:prstClr>
                </a:solidFill>
              </a:rPr>
              <a:pPr/>
              <a:t>10</a:t>
            </a:fld>
            <a:endParaRPr lang="en-US">
              <a:solidFill>
                <a:prstClr val="black">
                  <a:tint val="75000"/>
                </a:prstClr>
              </a:solidFill>
            </a:endParaRPr>
          </a:p>
        </p:txBody>
      </p:sp>
    </p:spTree>
    <p:extLst>
      <p:ext uri="{BB962C8B-B14F-4D97-AF65-F5344CB8AC3E}">
        <p14:creationId xmlns:p14="http://schemas.microsoft.com/office/powerpoint/2010/main" val="38250604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1027584"/>
          </a:xfrm>
        </p:spPr>
        <p:style>
          <a:lnRef idx="2">
            <a:schemeClr val="dk1"/>
          </a:lnRef>
          <a:fillRef idx="1">
            <a:schemeClr val="lt1"/>
          </a:fillRef>
          <a:effectRef idx="0">
            <a:schemeClr val="dk1"/>
          </a:effectRef>
          <a:fontRef idx="minor">
            <a:schemeClr val="dk1"/>
          </a:fontRef>
        </p:style>
        <p:txBody>
          <a:bodyPr>
            <a:normAutofit/>
          </a:bodyPr>
          <a:lstStyle/>
          <a:p>
            <a:r>
              <a:rPr lang="en-US" dirty="0">
                <a:solidFill>
                  <a:srgbClr val="C00000"/>
                </a:solidFill>
                <a:latin typeface="Times New Roman" pitchFamily="18" charset="0"/>
                <a:cs typeface="Times New Roman" pitchFamily="18" charset="0"/>
              </a:rPr>
              <a:t>Errors of </a:t>
            </a:r>
            <a:r>
              <a:rPr lang="en-US" dirty="0" smtClean="0">
                <a:solidFill>
                  <a:srgbClr val="C00000"/>
                </a:solidFill>
                <a:latin typeface="Times New Roman" pitchFamily="18" charset="0"/>
                <a:cs typeface="Times New Roman" pitchFamily="18" charset="0"/>
              </a:rPr>
              <a:t>lipids digestion and </a:t>
            </a:r>
            <a:r>
              <a:rPr lang="en-US" dirty="0">
                <a:solidFill>
                  <a:srgbClr val="C00000"/>
                </a:solidFill>
                <a:latin typeface="Times New Roman" pitchFamily="18" charset="0"/>
                <a:cs typeface="Times New Roman" pitchFamily="18" charset="0"/>
              </a:rPr>
              <a:t>absorption</a:t>
            </a:r>
            <a:endParaRPr lang="ar-SA"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107504" y="1600200"/>
            <a:ext cx="8208912" cy="4873752"/>
          </a:xfrm>
        </p:spPr>
        <p:txBody>
          <a:bodyPr>
            <a:normAutofit/>
          </a:bodyPr>
          <a:lstStyle/>
          <a:p>
            <a:pPr marL="0" indent="0" algn="l" rtl="0">
              <a:buNone/>
            </a:pPr>
            <a:r>
              <a:rPr lang="en-US" dirty="0"/>
              <a:t> </a:t>
            </a:r>
            <a:r>
              <a:rPr lang="en-US" sz="2600" dirty="0" smtClean="0">
                <a:solidFill>
                  <a:srgbClr val="C00000"/>
                </a:solidFill>
              </a:rPr>
              <a:t> </a:t>
            </a:r>
            <a:r>
              <a:rPr lang="en-US" u="sng" dirty="0" err="1">
                <a:solidFill>
                  <a:srgbClr val="C00000"/>
                </a:solidFill>
                <a:latin typeface="Times New Roman" pitchFamily="18" charset="0"/>
                <a:cs typeface="Times New Roman" pitchFamily="18" charset="0"/>
              </a:rPr>
              <a:t>Steatorrhoea</a:t>
            </a:r>
            <a:r>
              <a:rPr lang="en-US" dirty="0">
                <a:solidFill>
                  <a:srgbClr val="C00000"/>
                </a:solidFill>
                <a:latin typeface="Times New Roman" pitchFamily="18" charset="0"/>
                <a:cs typeface="Times New Roman" pitchFamily="18" charset="0"/>
              </a:rPr>
              <a:t> </a:t>
            </a:r>
            <a:r>
              <a:rPr lang="en-US" sz="2600" dirty="0" smtClean="0">
                <a:solidFill>
                  <a:srgbClr val="C00000"/>
                </a:solidFill>
              </a:rPr>
              <a:t> </a:t>
            </a:r>
            <a:r>
              <a:rPr lang="en-US" dirty="0"/>
              <a:t>:</a:t>
            </a:r>
            <a:r>
              <a:rPr lang="en-US" sz="2800" dirty="0">
                <a:latin typeface="Times New Roman" pitchFamily="18" charset="0"/>
                <a:cs typeface="Times New Roman" pitchFamily="18" charset="0"/>
              </a:rPr>
              <a:t>Definition: It  is a condition  in  which fat content of the stool is abnormally  increased.</a:t>
            </a:r>
          </a:p>
          <a:p>
            <a:pPr algn="l" rtl="0"/>
            <a:r>
              <a:rPr lang="en-US" sz="2800" dirty="0">
                <a:latin typeface="Times New Roman" pitchFamily="18" charset="0"/>
                <a:cs typeface="Times New Roman" pitchFamily="18" charset="0"/>
              </a:rPr>
              <a:t>Causes: </a:t>
            </a:r>
            <a:r>
              <a:rPr lang="en-US" u="sng" dirty="0" err="1">
                <a:solidFill>
                  <a:srgbClr val="C00000"/>
                </a:solidFill>
                <a:latin typeface="Times New Roman" pitchFamily="18" charset="0"/>
                <a:cs typeface="Times New Roman" pitchFamily="18" charset="0"/>
              </a:rPr>
              <a:t>Steatorrhoea</a:t>
            </a:r>
            <a:r>
              <a:rPr lang="en-US" dirty="0" smtClean="0"/>
              <a:t> </a:t>
            </a:r>
            <a:r>
              <a:rPr lang="en-US" sz="2800" dirty="0">
                <a:latin typeface="Times New Roman" pitchFamily="18" charset="0"/>
                <a:cs typeface="Times New Roman" pitchFamily="18" charset="0"/>
              </a:rPr>
              <a:t>results from </a:t>
            </a:r>
            <a:r>
              <a:rPr lang="en-US" sz="3000" dirty="0">
                <a:latin typeface="Times New Roman" pitchFamily="18" charset="0"/>
                <a:cs typeface="Times New Roman" pitchFamily="18" charset="0"/>
              </a:rPr>
              <a:t>deficiency  of  any  factor essential for digestion or absorption of lipids as pancreatic lipase, Bile salts or healthy intestinal mucosa</a:t>
            </a:r>
          </a:p>
          <a:p>
            <a:pPr marL="0" lvl="0" indent="0" algn="l" rtl="0">
              <a:buClr>
                <a:srgbClr val="FE8637"/>
              </a:buClr>
              <a:buNone/>
            </a:pPr>
            <a:r>
              <a:rPr lang="en-US" dirty="0" smtClean="0">
                <a:solidFill>
                  <a:prstClr val="black"/>
                </a:solidFill>
              </a:rPr>
              <a:t> </a:t>
            </a:r>
            <a:r>
              <a:rPr lang="en-US" dirty="0">
                <a:solidFill>
                  <a:srgbClr val="C00000"/>
                </a:solidFill>
                <a:latin typeface="Times New Roman" pitchFamily="18" charset="0"/>
                <a:cs typeface="Times New Roman" pitchFamily="18" charset="0"/>
              </a:rPr>
              <a:t>Deficiency of pancreatic lipase </a:t>
            </a:r>
          </a:p>
          <a:p>
            <a:pPr lvl="0" algn="l" rtl="0">
              <a:buClr>
                <a:srgbClr val="FE8637"/>
              </a:buClr>
            </a:pPr>
            <a:r>
              <a:rPr lang="en-US" dirty="0">
                <a:solidFill>
                  <a:prstClr val="black"/>
                </a:solidFill>
              </a:rPr>
              <a:t> </a:t>
            </a:r>
            <a:r>
              <a:rPr lang="en-US" sz="3000" dirty="0">
                <a:latin typeface="Times New Roman" pitchFamily="18" charset="0"/>
                <a:cs typeface="Times New Roman" pitchFamily="18" charset="0"/>
              </a:rPr>
              <a:t>It is due to pancreatic duct obstruction, pancreatitis (inflammation  of pancreas)</a:t>
            </a:r>
          </a:p>
          <a:p>
            <a:pPr marL="0" indent="0" algn="l" rtl="0">
              <a:buNone/>
            </a:pPr>
            <a:endParaRPr lang="ar-SA" dirty="0"/>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11</a:t>
            </a:fld>
            <a:endParaRPr lang="en-US">
              <a:solidFill>
                <a:prstClr val="black">
                  <a:tint val="75000"/>
                </a:prstClr>
              </a:solidFill>
            </a:endParaRPr>
          </a:p>
        </p:txBody>
      </p:sp>
    </p:spTree>
    <p:extLst>
      <p:ext uri="{BB962C8B-B14F-4D97-AF65-F5344CB8AC3E}">
        <p14:creationId xmlns:p14="http://schemas.microsoft.com/office/powerpoint/2010/main" val="10720037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24744"/>
            <a:ext cx="8219256" cy="5349208"/>
          </a:xfrm>
        </p:spPr>
        <p:txBody>
          <a:bodyPr>
            <a:normAutofit/>
          </a:bodyPr>
          <a:lstStyle/>
          <a:p>
            <a:pPr marL="0" lvl="0" indent="0">
              <a:buNone/>
            </a:pPr>
            <a:r>
              <a:rPr lang="en-US" sz="3500" dirty="0">
                <a:solidFill>
                  <a:srgbClr val="C00000"/>
                </a:solidFill>
                <a:latin typeface="Times New Roman" pitchFamily="18" charset="0"/>
                <a:cs typeface="Times New Roman" pitchFamily="18" charset="0"/>
              </a:rPr>
              <a:t> Fate of absorbed lipids:</a:t>
            </a:r>
          </a:p>
          <a:p>
            <a:pPr marL="0" lvl="0" indent="0" algn="l" rtl="0">
              <a:buNone/>
            </a:pPr>
            <a:r>
              <a:rPr lang="en-US" dirty="0" smtClean="0">
                <a:solidFill>
                  <a:prstClr val="black"/>
                </a:solidFill>
              </a:rPr>
              <a:t> </a:t>
            </a:r>
            <a:r>
              <a:rPr lang="en-US" sz="2400" dirty="0">
                <a:latin typeface="Times New Roman" pitchFamily="18" charset="0"/>
                <a:cs typeface="Times New Roman" pitchFamily="18" charset="0"/>
              </a:rPr>
              <a:t>after fatty meal plasma shows a milky appearance .this due to venous blood contains excess chylomicrons after absorption </a:t>
            </a:r>
            <a:endParaRPr lang="en-US" sz="2400" dirty="0" smtClean="0">
              <a:latin typeface="Times New Roman" pitchFamily="18" charset="0"/>
              <a:cs typeface="Times New Roman" pitchFamily="18" charset="0"/>
            </a:endParaRPr>
          </a:p>
          <a:p>
            <a:pPr marL="0" lvl="0" indent="0" algn="l" rtl="0">
              <a:buNone/>
            </a:pPr>
            <a:r>
              <a:rPr lang="en-US" sz="2400" dirty="0" smtClean="0">
                <a:latin typeface="Times New Roman" pitchFamily="18" charset="0"/>
                <a:cs typeface="Times New Roman" pitchFamily="18" charset="0"/>
              </a:rPr>
              <a:t>Excess chylomicron stimulate mast cells to produce heparin </a:t>
            </a:r>
          </a:p>
          <a:p>
            <a:pPr marL="0" lvl="0" indent="0" algn="l" rtl="0">
              <a:buNone/>
            </a:pPr>
            <a:r>
              <a:rPr lang="en-US" sz="2400" dirty="0" smtClean="0">
                <a:latin typeface="Times New Roman" pitchFamily="18" charset="0"/>
                <a:cs typeface="Times New Roman" pitchFamily="18" charset="0"/>
              </a:rPr>
              <a:t>Heparin then stimulate the lining epithelium of blood vessels of heart ,lung, spleen and adipose tissue to produce an enzyme called lipoprotein lipase (plasma clearing factor)</a:t>
            </a:r>
            <a:endParaRPr lang="en-US" sz="24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12</a:t>
            </a:fld>
            <a:endParaRPr lang="en-US">
              <a:solidFill>
                <a:prstClr val="black">
                  <a:tint val="75000"/>
                </a:prstClr>
              </a:solidFill>
            </a:endParaRPr>
          </a:p>
        </p:txBody>
      </p:sp>
    </p:spTree>
    <p:extLst>
      <p:ext uri="{BB962C8B-B14F-4D97-AF65-F5344CB8AC3E}">
        <p14:creationId xmlns:p14="http://schemas.microsoft.com/office/powerpoint/2010/main" val="21118708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lvl="0" indent="0">
              <a:buClr>
                <a:srgbClr val="00007D"/>
              </a:buClr>
              <a:buNone/>
            </a:pPr>
            <a:r>
              <a:rPr lang="en-US" sz="2300" dirty="0">
                <a:solidFill>
                  <a:srgbClr val="000000"/>
                </a:solidFill>
                <a:latin typeface="Times New Roman" pitchFamily="18" charset="0"/>
                <a:cs typeface="Times New Roman" pitchFamily="18" charset="0"/>
              </a:rPr>
              <a:t>Lipoproteins lipase act on TG of chylomicrons  and converted them into glycerol and F.A. which are taken up to:</a:t>
            </a:r>
          </a:p>
          <a:p>
            <a:pPr lvl="0">
              <a:buClr>
                <a:srgbClr val="00007D"/>
              </a:buClr>
            </a:pPr>
            <a:r>
              <a:rPr lang="en-US" sz="2300" dirty="0">
                <a:solidFill>
                  <a:srgbClr val="000000"/>
                </a:solidFill>
                <a:latin typeface="Times New Roman" pitchFamily="18" charset="0"/>
                <a:cs typeface="Times New Roman" pitchFamily="18" charset="0"/>
              </a:rPr>
              <a:t>formation of depot fat (adipose tissue)</a:t>
            </a:r>
          </a:p>
          <a:p>
            <a:pPr lvl="0">
              <a:buClr>
                <a:srgbClr val="00007D"/>
              </a:buClr>
            </a:pPr>
            <a:r>
              <a:rPr lang="en-US" sz="2300" dirty="0">
                <a:solidFill>
                  <a:srgbClr val="000000"/>
                </a:solidFill>
                <a:latin typeface="Times New Roman" pitchFamily="18" charset="0"/>
                <a:cs typeface="Times New Roman" pitchFamily="18" charset="0"/>
              </a:rPr>
              <a:t>Oxidation for production of energy.</a:t>
            </a:r>
          </a:p>
          <a:p>
            <a:pPr lvl="0">
              <a:buClr>
                <a:srgbClr val="00007D"/>
              </a:buClr>
            </a:pPr>
            <a:r>
              <a:rPr lang="en-US" sz="2300" dirty="0">
                <a:solidFill>
                  <a:srgbClr val="000000"/>
                </a:solidFill>
                <a:latin typeface="Times New Roman" pitchFamily="18" charset="0"/>
                <a:cs typeface="Times New Roman" pitchFamily="18" charset="0"/>
              </a:rPr>
              <a:t>Glucose formation : glycerol     →      Glucose</a:t>
            </a:r>
          </a:p>
          <a:p>
            <a:pPr lvl="0">
              <a:buClr>
                <a:srgbClr val="00007D"/>
              </a:buClr>
            </a:pPr>
            <a:r>
              <a:rPr lang="en-US" sz="2300" dirty="0">
                <a:solidFill>
                  <a:srgbClr val="000000"/>
                </a:solidFill>
                <a:latin typeface="Times New Roman" pitchFamily="18" charset="0"/>
                <a:cs typeface="Times New Roman" pitchFamily="18" charset="0"/>
              </a:rPr>
              <a:t>Synthesis of tissue </a:t>
            </a:r>
            <a:r>
              <a:rPr lang="en-US" sz="2300" dirty="0" smtClean="0">
                <a:solidFill>
                  <a:srgbClr val="000000"/>
                </a:solidFill>
                <a:latin typeface="Times New Roman" pitchFamily="18" charset="0"/>
                <a:cs typeface="Times New Roman" pitchFamily="18" charset="0"/>
              </a:rPr>
              <a:t>fat (</a:t>
            </a:r>
            <a:r>
              <a:rPr lang="en-US" sz="2300" dirty="0">
                <a:solidFill>
                  <a:srgbClr val="000000"/>
                </a:solidFill>
                <a:latin typeface="Times New Roman" pitchFamily="18" charset="0"/>
                <a:cs typeface="Times New Roman" pitchFamily="18" charset="0"/>
              </a:rPr>
              <a:t>structural cellular fats): they include mainly phospholipids and </a:t>
            </a:r>
            <a:r>
              <a:rPr lang="en-US" sz="2300" dirty="0" err="1">
                <a:solidFill>
                  <a:srgbClr val="000000"/>
                </a:solidFill>
                <a:latin typeface="Times New Roman" pitchFamily="18" charset="0"/>
                <a:cs typeface="Times New Roman" pitchFamily="18" charset="0"/>
              </a:rPr>
              <a:t>cholesteryl</a:t>
            </a:r>
            <a:r>
              <a:rPr lang="en-US" sz="2300" dirty="0">
                <a:solidFill>
                  <a:srgbClr val="000000"/>
                </a:solidFill>
                <a:latin typeface="Times New Roman" pitchFamily="18" charset="0"/>
                <a:cs typeface="Times New Roman" pitchFamily="18" charset="0"/>
              </a:rPr>
              <a:t> esters </a:t>
            </a:r>
          </a:p>
          <a:p>
            <a:pPr lvl="0">
              <a:buClr>
                <a:srgbClr val="00007D"/>
              </a:buClr>
            </a:pPr>
            <a:r>
              <a:rPr lang="en-US" sz="2300" dirty="0">
                <a:solidFill>
                  <a:srgbClr val="000000"/>
                </a:solidFill>
                <a:latin typeface="Times New Roman" pitchFamily="18" charset="0"/>
                <a:cs typeface="Times New Roman" pitchFamily="18" charset="0"/>
              </a:rPr>
              <a:t>Synthesis of  biological active compounds, steroids and eicosanoids</a:t>
            </a:r>
          </a:p>
          <a:p>
            <a:endParaRPr lang="ar-SA" dirty="0"/>
          </a:p>
        </p:txBody>
      </p:sp>
      <p:sp>
        <p:nvSpPr>
          <p:cNvPr id="5" name="عنصر نائب لرقم الشريحة 4"/>
          <p:cNvSpPr>
            <a:spLocks noGrp="1"/>
          </p:cNvSpPr>
          <p:nvPr>
            <p:ph type="sldNum" sz="quarter" idx="11"/>
          </p:nvPr>
        </p:nvSpPr>
        <p:spPr/>
        <p:txBody>
          <a:bodyPr/>
          <a:lstStyle/>
          <a:p>
            <a:pPr>
              <a:defRPr/>
            </a:pPr>
            <a:fld id="{2076DA3B-6F78-4502-9AEA-B772DB65BF97}" type="slidenum">
              <a:rPr lang="en-US" smtClean="0">
                <a:solidFill>
                  <a:srgbClr val="000000"/>
                </a:solidFill>
              </a:rPr>
              <a:pPr>
                <a:defRPr/>
              </a:pPr>
              <a:t>13</a:t>
            </a:fld>
            <a:endParaRPr lang="en-US">
              <a:solidFill>
                <a:srgbClr val="000000"/>
              </a:solidFill>
            </a:endParaRPr>
          </a:p>
        </p:txBody>
      </p:sp>
    </p:spTree>
    <p:extLst>
      <p:ext uri="{BB962C8B-B14F-4D97-AF65-F5344CB8AC3E}">
        <p14:creationId xmlns:p14="http://schemas.microsoft.com/office/powerpoint/2010/main" val="2226494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931224" cy="1143000"/>
          </a:xfrm>
        </p:spPr>
        <p:style>
          <a:lnRef idx="3">
            <a:schemeClr val="lt1"/>
          </a:lnRef>
          <a:fillRef idx="1">
            <a:schemeClr val="accent3"/>
          </a:fillRef>
          <a:effectRef idx="1">
            <a:schemeClr val="accent3"/>
          </a:effectRef>
          <a:fontRef idx="minor">
            <a:schemeClr val="lt1"/>
          </a:fontRef>
        </p:style>
        <p:txBody>
          <a:bodyPr/>
          <a:lstStyle/>
          <a:p>
            <a:r>
              <a:rPr lang="en-US" dirty="0"/>
              <a:t> </a:t>
            </a:r>
            <a:r>
              <a:rPr lang="en-US" dirty="0" smtClean="0">
                <a:solidFill>
                  <a:srgbClr val="C00000"/>
                </a:solidFill>
                <a:latin typeface="Times New Roman" pitchFamily="18" charset="0"/>
                <a:cs typeface="Times New Roman" pitchFamily="18" charset="0"/>
              </a:rPr>
              <a:t>B-LIPOLYSIS</a:t>
            </a:r>
            <a:r>
              <a:rPr lang="en-US" dirty="0" smtClean="0">
                <a:solidFill>
                  <a:schemeClr val="tx1"/>
                </a:solidFill>
              </a:rPr>
              <a:t> </a:t>
            </a:r>
            <a:endParaRPr lang="ar-SA" dirty="0">
              <a:solidFill>
                <a:schemeClr val="tx1"/>
              </a:solidFill>
            </a:endParaRPr>
          </a:p>
        </p:txBody>
      </p:sp>
      <p:sp>
        <p:nvSpPr>
          <p:cNvPr id="3" name="عنصر نائب للمحتوى 2"/>
          <p:cNvSpPr>
            <a:spLocks noGrp="1"/>
          </p:cNvSpPr>
          <p:nvPr>
            <p:ph idx="1"/>
          </p:nvPr>
        </p:nvSpPr>
        <p:spPr>
          <a:xfrm>
            <a:off x="179512" y="1600200"/>
            <a:ext cx="8280920" cy="4873752"/>
          </a:xfrm>
        </p:spPr>
        <p:txBody>
          <a:bodyPr>
            <a:normAutofit/>
          </a:bodyPr>
          <a:lstStyle/>
          <a:p>
            <a:pPr algn="l" rtl="0"/>
            <a:r>
              <a:rPr lang="en-US" sz="2800" dirty="0">
                <a:solidFill>
                  <a:srgbClr val="C00000"/>
                </a:solidFill>
                <a:latin typeface="Times New Roman" pitchFamily="18" charset="0"/>
                <a:cs typeface="Times New Roman" pitchFamily="18" charset="0"/>
              </a:rPr>
              <a:t>Definition and location: </a:t>
            </a:r>
            <a:r>
              <a:rPr lang="en-US" sz="2400" dirty="0">
                <a:latin typeface="Times New Roman" pitchFamily="18" charset="0"/>
                <a:cs typeface="Times New Roman" pitchFamily="18" charset="0"/>
              </a:rPr>
              <a:t>Lipolysis is the  hydrolysis of triacylglycerol's Into glycerol and  fatty acids. Its location is the cytosol  of adipose tissue cells.</a:t>
            </a:r>
          </a:p>
          <a:p>
            <a:pPr algn="l" rtl="0"/>
            <a:r>
              <a:rPr lang="en-US" sz="2800" dirty="0">
                <a:solidFill>
                  <a:srgbClr val="C00000"/>
                </a:solidFill>
                <a:latin typeface="Times New Roman" pitchFamily="18" charset="0"/>
                <a:cs typeface="Times New Roman" pitchFamily="18" charset="0"/>
              </a:rPr>
              <a:t>Steps: </a:t>
            </a:r>
            <a:r>
              <a:rPr lang="en-US" sz="2800" dirty="0">
                <a:latin typeface="Times New Roman" pitchFamily="18" charset="0"/>
                <a:cs typeface="Times New Roman" pitchFamily="18" charset="0"/>
              </a:rPr>
              <a:t>is catalyzed by two enzymes working in consequence :</a:t>
            </a:r>
          </a:p>
          <a:p>
            <a:pPr algn="l" rtl="0"/>
            <a:r>
              <a:rPr lang="en-US" sz="2800" dirty="0">
                <a:latin typeface="Times New Roman" pitchFamily="18" charset="0"/>
                <a:cs typeface="Times New Roman" pitchFamily="18" charset="0"/>
              </a:rPr>
              <a:t> 1- hormone sensitive lipase (</a:t>
            </a:r>
            <a:r>
              <a:rPr lang="en-US" sz="2800" dirty="0" err="1">
                <a:latin typeface="Times New Roman" pitchFamily="18" charset="0"/>
                <a:cs typeface="Times New Roman" pitchFamily="18" charset="0"/>
              </a:rPr>
              <a:t>adipolytic</a:t>
            </a:r>
            <a:r>
              <a:rPr lang="en-US" sz="2800" dirty="0">
                <a:latin typeface="Times New Roman" pitchFamily="18" charset="0"/>
                <a:cs typeface="Times New Roman" pitchFamily="18" charset="0"/>
              </a:rPr>
              <a:t> lipase) (Present  mainly in adipose tissue )hydrolyzing triacylglycerol to </a:t>
            </a:r>
            <a:r>
              <a:rPr lang="en-US" sz="2800" dirty="0" err="1">
                <a:latin typeface="Times New Roman" pitchFamily="18" charset="0"/>
                <a:cs typeface="Times New Roman" pitchFamily="18" charset="0"/>
              </a:rPr>
              <a:t>monoacylglycerol</a:t>
            </a:r>
            <a:r>
              <a:rPr lang="en-US" sz="2800" dirty="0">
                <a:latin typeface="Times New Roman" pitchFamily="18" charset="0"/>
                <a:cs typeface="Times New Roman" pitchFamily="18" charset="0"/>
              </a:rPr>
              <a:t> </a:t>
            </a:r>
          </a:p>
          <a:p>
            <a:pPr algn="l" rtl="0"/>
            <a:r>
              <a:rPr lang="en-US" sz="2800" dirty="0">
                <a:latin typeface="Times New Roman" pitchFamily="18" charset="0"/>
                <a:cs typeface="Times New Roman" pitchFamily="18" charset="0"/>
              </a:rPr>
              <a:t>2- </a:t>
            </a:r>
            <a:r>
              <a:rPr lang="en-US" sz="2800" dirty="0" err="1">
                <a:latin typeface="Times New Roman" pitchFamily="18" charset="0"/>
                <a:cs typeface="Times New Roman" pitchFamily="18" charset="0"/>
              </a:rPr>
              <a:t>monoacylglycerol</a:t>
            </a:r>
            <a:r>
              <a:rPr lang="en-US" sz="2800" dirty="0">
                <a:latin typeface="Times New Roman" pitchFamily="18" charset="0"/>
                <a:cs typeface="Times New Roman" pitchFamily="18" charset="0"/>
              </a:rPr>
              <a:t> lipase ,converts </a:t>
            </a:r>
            <a:r>
              <a:rPr lang="en-US" sz="2800" dirty="0" err="1">
                <a:latin typeface="Times New Roman" pitchFamily="18" charset="0"/>
                <a:cs typeface="Times New Roman" pitchFamily="18" charset="0"/>
              </a:rPr>
              <a:t>monoacylglycerol</a:t>
            </a:r>
            <a:r>
              <a:rPr lang="en-US" sz="2800" dirty="0">
                <a:latin typeface="Times New Roman" pitchFamily="18" charset="0"/>
                <a:cs typeface="Times New Roman" pitchFamily="18" charset="0"/>
              </a:rPr>
              <a:t> to free fatty acid and glycerol</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14</a:t>
            </a:fld>
            <a:endParaRPr lang="en-US">
              <a:solidFill>
                <a:prstClr val="black">
                  <a:tint val="75000"/>
                </a:prstClr>
              </a:solidFill>
            </a:endParaRPr>
          </a:p>
        </p:txBody>
      </p:sp>
    </p:spTree>
    <p:extLst>
      <p:ext uri="{BB962C8B-B14F-4D97-AF65-F5344CB8AC3E}">
        <p14:creationId xmlns:p14="http://schemas.microsoft.com/office/powerpoint/2010/main" val="10594995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en-US" dirty="0" smtClean="0">
                <a:solidFill>
                  <a:schemeClr val="bg1"/>
                </a:solidFill>
              </a:rPr>
              <a:t>Mechanism of lipolysis </a:t>
            </a:r>
            <a:endParaRPr lang="ar-SA" dirty="0">
              <a:solidFill>
                <a:schemeClr val="bg1"/>
              </a:solidFill>
            </a:endParaRPr>
          </a:p>
        </p:txBody>
      </p:sp>
      <p:sp>
        <p:nvSpPr>
          <p:cNvPr id="4" name="عنصر نائب لرقم الشريحة 3"/>
          <p:cNvSpPr>
            <a:spLocks noGrp="1"/>
          </p:cNvSpPr>
          <p:nvPr>
            <p:ph type="sldNum" sz="quarter" idx="11"/>
          </p:nvPr>
        </p:nvSpPr>
        <p:spPr/>
        <p:txBody>
          <a:bodyPr/>
          <a:lstStyle/>
          <a:p>
            <a:fld id="{22293EC1-5862-44ED-A4CB-D5954F5A5689}" type="slidenum">
              <a:rPr lang="en-US" smtClean="0">
                <a:solidFill>
                  <a:prstClr val="black">
                    <a:tint val="75000"/>
                  </a:prstClr>
                </a:solidFill>
              </a:rPr>
              <a:pPr/>
              <a:t>15</a:t>
            </a:fld>
            <a:endParaRPr lang="en-US">
              <a:solidFill>
                <a:prstClr val="black">
                  <a:tint val="75000"/>
                </a:prstClr>
              </a:solidFill>
            </a:endParaRPr>
          </a:p>
        </p:txBody>
      </p:sp>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683568" y="1628800"/>
            <a:ext cx="7920880" cy="4176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03317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1099592"/>
          </a:xfrm>
        </p:spPr>
        <p:style>
          <a:lnRef idx="1">
            <a:schemeClr val="accent3"/>
          </a:lnRef>
          <a:fillRef idx="2">
            <a:schemeClr val="accent3"/>
          </a:fillRef>
          <a:effectRef idx="1">
            <a:schemeClr val="accent3"/>
          </a:effectRef>
          <a:fontRef idx="minor">
            <a:schemeClr val="dk1"/>
          </a:fontRef>
        </p:style>
        <p:txBody>
          <a:bodyPr/>
          <a:lstStyle/>
          <a:p>
            <a:r>
              <a:rPr lang="en-US" dirty="0">
                <a:solidFill>
                  <a:schemeClr val="tx1"/>
                </a:solidFill>
                <a:latin typeface="Times New Roman" pitchFamily="18" charset="0"/>
                <a:cs typeface="Times New Roman" pitchFamily="18" charset="0"/>
              </a:rPr>
              <a:t>Fate of products of </a:t>
            </a:r>
            <a:r>
              <a:rPr lang="en-US" dirty="0" smtClean="0">
                <a:solidFill>
                  <a:schemeClr val="tx1"/>
                </a:solidFill>
                <a:latin typeface="Times New Roman" pitchFamily="18" charset="0"/>
                <a:cs typeface="Times New Roman" pitchFamily="18" charset="0"/>
              </a:rPr>
              <a:t>lipolysis</a:t>
            </a:r>
            <a:r>
              <a:rPr lang="en-US" dirty="0" smtClean="0">
                <a:latin typeface="Times New Roman" pitchFamily="18" charset="0"/>
                <a:cs typeface="Times New Roman" pitchFamily="18" charset="0"/>
              </a:rPr>
              <a:t>:</a:t>
            </a:r>
            <a:endParaRPr lang="ar-SA"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251520" y="1600200"/>
            <a:ext cx="8424936" cy="4873752"/>
          </a:xfrm>
        </p:spPr>
        <p:txBody>
          <a:bodyPr/>
          <a:lstStyle/>
          <a:p>
            <a:pPr algn="l" rtl="0"/>
            <a:r>
              <a:rPr lang="en-US" sz="2800" dirty="0">
                <a:solidFill>
                  <a:srgbClr val="0070C0"/>
                </a:solidFill>
                <a:latin typeface="Times New Roman" pitchFamily="18" charset="0"/>
                <a:cs typeface="Times New Roman" pitchFamily="18" charset="0"/>
              </a:rPr>
              <a:t>Fate of glycerol: </a:t>
            </a:r>
          </a:p>
          <a:p>
            <a:pPr marL="0" indent="0" algn="l" rtl="0">
              <a:buNone/>
            </a:pPr>
            <a:r>
              <a:rPr lang="en-US" dirty="0"/>
              <a:t> </a:t>
            </a:r>
            <a:r>
              <a:rPr lang="en-US" sz="2400" dirty="0">
                <a:latin typeface="Times New Roman" pitchFamily="18" charset="0"/>
                <a:cs typeface="Times New Roman" pitchFamily="18" charset="0"/>
              </a:rPr>
              <a:t>Glycerol may diffuse to blood and then  taken up by the liver to give: </a:t>
            </a:r>
          </a:p>
          <a:p>
            <a:pPr marL="0" indent="0" algn="l" rtl="0">
              <a:buNone/>
            </a:pPr>
            <a:r>
              <a:rPr lang="en-US" sz="2400" dirty="0">
                <a:latin typeface="Times New Roman" pitchFamily="18" charset="0"/>
                <a:cs typeface="Times New Roman" pitchFamily="18" charset="0"/>
              </a:rPr>
              <a:t>   1)  Glucose by gluconeogenesis. </a:t>
            </a:r>
          </a:p>
          <a:p>
            <a:pPr marL="0" indent="0" algn="l" rtl="0">
              <a:buNone/>
            </a:pPr>
            <a:r>
              <a:rPr lang="en-US" sz="2400" dirty="0">
                <a:latin typeface="Times New Roman" pitchFamily="18" charset="0"/>
                <a:cs typeface="Times New Roman" pitchFamily="18" charset="0"/>
              </a:rPr>
              <a:t>   2)  Pyruvate  by glycolysis.</a:t>
            </a:r>
          </a:p>
          <a:p>
            <a:pPr marL="441325" indent="-441325" algn="l" rtl="0">
              <a:buNone/>
            </a:pPr>
            <a:r>
              <a:rPr lang="en-US" sz="2400" dirty="0">
                <a:latin typeface="Times New Roman" pitchFamily="18" charset="0"/>
                <a:cs typeface="Times New Roman" pitchFamily="18" charset="0"/>
              </a:rPr>
              <a:t>   3)  </a:t>
            </a:r>
            <a:r>
              <a:rPr lang="en-US" sz="2400" dirty="0" err="1">
                <a:latin typeface="Times New Roman" pitchFamily="18" charset="0"/>
                <a:cs typeface="Times New Roman" pitchFamily="18" charset="0"/>
              </a:rPr>
              <a:t>Triacylglycerols</a:t>
            </a:r>
            <a:r>
              <a:rPr lang="en-US" sz="2400" dirty="0">
                <a:latin typeface="Times New Roman" pitchFamily="18" charset="0"/>
                <a:cs typeface="Times New Roman" pitchFamily="18" charset="0"/>
              </a:rPr>
              <a:t> by </a:t>
            </a:r>
            <a:r>
              <a:rPr lang="en-US" sz="2400" dirty="0" err="1">
                <a:latin typeface="Times New Roman" pitchFamily="18" charset="0"/>
                <a:cs typeface="Times New Roman" pitchFamily="18" charset="0"/>
              </a:rPr>
              <a:t>lipogenesis</a:t>
            </a:r>
            <a:r>
              <a:rPr lang="en-US" sz="2400" dirty="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r>
              <a:rPr lang="en-US" sz="2400" dirty="0" smtClean="0">
                <a:solidFill>
                  <a:srgbClr val="0070C0"/>
                </a:solidFill>
                <a:latin typeface="Times New Roman" pitchFamily="18" charset="0"/>
                <a:cs typeface="Times New Roman" pitchFamily="18" charset="0"/>
              </a:rPr>
              <a:t>Fate </a:t>
            </a:r>
            <a:r>
              <a:rPr lang="en-US" sz="2400" dirty="0">
                <a:solidFill>
                  <a:srgbClr val="0070C0"/>
                </a:solidFill>
                <a:latin typeface="Times New Roman" pitchFamily="18" charset="0"/>
                <a:cs typeface="Times New Roman" pitchFamily="18" charset="0"/>
              </a:rPr>
              <a:t>of fatty  acids: </a:t>
            </a:r>
          </a:p>
          <a:p>
            <a:pPr marL="0" indent="0" algn="l" rtl="0">
              <a:buNone/>
            </a:pPr>
            <a:r>
              <a:rPr lang="en-US" sz="2400" dirty="0">
                <a:latin typeface="Times New Roman" pitchFamily="18" charset="0"/>
                <a:cs typeface="Times New Roman" pitchFamily="18" charset="0"/>
              </a:rPr>
              <a:t>   a)  Oxidation by tissues to give energy. </a:t>
            </a:r>
          </a:p>
          <a:p>
            <a:pPr marL="274638" indent="-274638" algn="l" rtl="0">
              <a:buNone/>
              <a:tabLst>
                <a:tab pos="182563" algn="l"/>
              </a:tabLst>
            </a:pPr>
            <a:r>
              <a:rPr lang="en-US" sz="2400" dirty="0">
                <a:latin typeface="Times New Roman" pitchFamily="18" charset="0"/>
                <a:cs typeface="Times New Roman" pitchFamily="18" charset="0"/>
              </a:rPr>
              <a:t>   b)  Fatty acids may remain in adipose tissue to  be  re-esterified Into triacylglycerol's  again.</a:t>
            </a:r>
            <a:endParaRPr lang="ar-SA" sz="2400" dirty="0">
              <a:latin typeface="Times New Roman" pitchFamily="18" charset="0"/>
              <a:cs typeface="Times New Roman" pitchFamily="18" charset="0"/>
            </a:endParaRPr>
          </a:p>
          <a:p>
            <a:pPr marL="441325" indent="-441325" algn="l" rtl="0">
              <a:buNone/>
            </a:pPr>
            <a:endParaRPr lang="ar-SA" dirty="0"/>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16</a:t>
            </a:fld>
            <a:endParaRPr lang="en-US">
              <a:solidFill>
                <a:prstClr val="black">
                  <a:tint val="75000"/>
                </a:prstClr>
              </a:solidFill>
            </a:endParaRPr>
          </a:p>
        </p:txBody>
      </p:sp>
    </p:spTree>
    <p:extLst>
      <p:ext uri="{BB962C8B-B14F-4D97-AF65-F5344CB8AC3E}">
        <p14:creationId xmlns:p14="http://schemas.microsoft.com/office/powerpoint/2010/main" val="34511188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latin typeface="Times New Roman" pitchFamily="18" charset="0"/>
                <a:cs typeface="Times New Roman" pitchFamily="18" charset="0"/>
              </a:rPr>
              <a:t>Regulation of lipolysis</a:t>
            </a:r>
            <a:endParaRPr lang="ar-SA"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r>
              <a:rPr lang="en-US" sz="2800" dirty="0" smtClean="0">
                <a:latin typeface="Times New Roman" pitchFamily="18" charset="0"/>
                <a:cs typeface="Times New Roman" pitchFamily="18" charset="0"/>
              </a:rPr>
              <a:t>The key enzyme controlling lipolysis is the :</a:t>
            </a:r>
          </a:p>
          <a:p>
            <a:r>
              <a:rPr lang="en-US" sz="2800" dirty="0" smtClean="0">
                <a:latin typeface="Times New Roman" pitchFamily="18" charset="0"/>
                <a:cs typeface="Times New Roman" pitchFamily="18" charset="0"/>
              </a:rPr>
              <a:t>Hormone sensitive lipase it exist in the two forms :active (phosphorylated )and inactive (dephosphorylated )</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pPr>
              <a:defRPr/>
            </a:pPr>
            <a:fld id="{2076DA3B-6F78-4502-9AEA-B772DB65BF97}" type="slidenum">
              <a:rPr lang="en-US" smtClean="0">
                <a:solidFill>
                  <a:srgbClr val="000000"/>
                </a:solidFill>
              </a:rPr>
              <a:pPr>
                <a:defRPr/>
              </a:pPr>
              <a:t>17</a:t>
            </a:fld>
            <a:endParaRPr lang="en-US">
              <a:solidFill>
                <a:srgbClr val="000000"/>
              </a:solidFill>
            </a:endParaRPr>
          </a:p>
        </p:txBody>
      </p:sp>
    </p:spTree>
    <p:extLst>
      <p:ext uri="{BB962C8B-B14F-4D97-AF65-F5344CB8AC3E}">
        <p14:creationId xmlns:p14="http://schemas.microsoft.com/office/powerpoint/2010/main" val="35006885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1099592"/>
          </a:xfrm>
        </p:spPr>
        <p:style>
          <a:lnRef idx="1">
            <a:schemeClr val="accent3"/>
          </a:lnRef>
          <a:fillRef idx="2">
            <a:schemeClr val="accent3"/>
          </a:fillRef>
          <a:effectRef idx="1">
            <a:schemeClr val="accent3"/>
          </a:effectRef>
          <a:fontRef idx="minor">
            <a:schemeClr val="dk1"/>
          </a:fontRef>
        </p:style>
        <p:txBody>
          <a:bodyPr/>
          <a:lstStyle/>
          <a:p>
            <a:r>
              <a:rPr lang="en-US" b="1" dirty="0">
                <a:solidFill>
                  <a:srgbClr val="C00000"/>
                </a:solidFill>
                <a:latin typeface="Times New Roman" pitchFamily="18" charset="0"/>
                <a:cs typeface="Times New Roman" pitchFamily="18" charset="0"/>
              </a:rPr>
              <a:t>FATTY ACID OXIDATION</a:t>
            </a:r>
            <a:endParaRPr lang="ar-SA" b="1"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323528" y="1700808"/>
            <a:ext cx="8280920" cy="4773144"/>
          </a:xfrm>
        </p:spPr>
        <p:style>
          <a:lnRef idx="1">
            <a:schemeClr val="accent3"/>
          </a:lnRef>
          <a:fillRef idx="2">
            <a:schemeClr val="accent3"/>
          </a:fillRef>
          <a:effectRef idx="1">
            <a:schemeClr val="accent3"/>
          </a:effectRef>
          <a:fontRef idx="minor">
            <a:schemeClr val="dk1"/>
          </a:fontRef>
        </p:style>
        <p:txBody>
          <a:bodyPr>
            <a:normAutofit fontScale="70000" lnSpcReduction="20000"/>
          </a:bodyPr>
          <a:lstStyle/>
          <a:p>
            <a:pPr marL="0" indent="0" algn="l" rtl="0">
              <a:buNone/>
            </a:pPr>
            <a:r>
              <a:rPr lang="en-US" sz="4100" b="1" u="sng" dirty="0" smtClean="0">
                <a:solidFill>
                  <a:srgbClr val="C00000"/>
                </a:solidFill>
                <a:latin typeface="Times New Roman" pitchFamily="18" charset="0"/>
                <a:cs typeface="Times New Roman" pitchFamily="18" charset="0"/>
              </a:rPr>
              <a:t>  Site:</a:t>
            </a:r>
          </a:p>
          <a:p>
            <a:pPr marL="0" indent="0" algn="l" rtl="0">
              <a:buNone/>
            </a:pPr>
            <a:r>
              <a:rPr lang="en-US" dirty="0" smtClean="0"/>
              <a:t> </a:t>
            </a:r>
            <a:r>
              <a:rPr lang="en-US" sz="3600" dirty="0">
                <a:latin typeface="Times New Roman" pitchFamily="18" charset="0"/>
                <a:cs typeface="Times New Roman" pitchFamily="18" charset="0"/>
              </a:rPr>
              <a:t>Intracellular location: mitochondria</a:t>
            </a:r>
          </a:p>
          <a:p>
            <a:pPr marL="0" indent="0" algn="l" rtl="0">
              <a:buNone/>
            </a:pPr>
            <a:r>
              <a:rPr lang="en-US" sz="3600" dirty="0">
                <a:latin typeface="Times New Roman" pitchFamily="18" charset="0"/>
                <a:cs typeface="Times New Roman" pitchFamily="18" charset="0"/>
              </a:rPr>
              <a:t> Organ location :</a:t>
            </a:r>
            <a:r>
              <a:rPr lang="en-US" sz="3600" dirty="0" err="1">
                <a:latin typeface="Times New Roman" pitchFamily="18" charset="0"/>
                <a:cs typeface="Times New Roman" pitchFamily="18" charset="0"/>
              </a:rPr>
              <a:t>Liver,kidney,heart</a:t>
            </a:r>
            <a:r>
              <a:rPr lang="en-US" sz="3600" dirty="0">
                <a:latin typeface="Times New Roman" pitchFamily="18" charset="0"/>
                <a:cs typeface="Times New Roman" pitchFamily="18" charset="0"/>
              </a:rPr>
              <a:t> and skeletal </a:t>
            </a:r>
            <a:r>
              <a:rPr lang="en-US" sz="3600" dirty="0" smtClean="0">
                <a:latin typeface="Times New Roman" pitchFamily="18" charset="0"/>
                <a:cs typeface="Times New Roman" pitchFamily="18" charset="0"/>
              </a:rPr>
              <a:t>muscles</a:t>
            </a:r>
          </a:p>
          <a:p>
            <a:r>
              <a:rPr lang="en-US" sz="3600" dirty="0" smtClean="0">
                <a:latin typeface="Times New Roman" pitchFamily="18" charset="0"/>
                <a:cs typeface="Times New Roman" pitchFamily="18" charset="0"/>
              </a:rPr>
              <a:t>B-oxidation never occur in brain (can not pass BBB)and RBC(no mitochondria  </a:t>
            </a:r>
            <a:endParaRPr lang="en-US" sz="3600" dirty="0">
              <a:latin typeface="Times New Roman" pitchFamily="18" charset="0"/>
              <a:cs typeface="Times New Roman" pitchFamily="18" charset="0"/>
            </a:endParaRPr>
          </a:p>
          <a:p>
            <a:pPr algn="l" rtl="0"/>
            <a:r>
              <a:rPr lang="en-US" sz="3600" dirty="0">
                <a:latin typeface="Times New Roman" pitchFamily="18" charset="0"/>
                <a:cs typeface="Times New Roman" pitchFamily="18" charset="0"/>
              </a:rPr>
              <a:t>Fatty acids are oxidized mainly by a process called β -oxidation, in which two carbon units sequentially removed beginning from the carboxyl end of the fatty acid in the form of  acetyl-CoA.</a:t>
            </a:r>
          </a:p>
          <a:p>
            <a:pPr algn="l" rtl="0"/>
            <a:r>
              <a:rPr lang="en-US" sz="3600" dirty="0">
                <a:latin typeface="Times New Roman" pitchFamily="18" charset="0"/>
                <a:cs typeface="Times New Roman" pitchFamily="18" charset="0"/>
              </a:rPr>
              <a:t>It is called β –oxidation because oxidation of fatty acids occurs at the β –carbon atom</a:t>
            </a:r>
          </a:p>
          <a:p>
            <a:pPr algn="l" rtl="0"/>
            <a:r>
              <a:rPr lang="en-US" sz="3600" dirty="0">
                <a:latin typeface="Times New Roman" pitchFamily="18" charset="0"/>
                <a:cs typeface="Times New Roman" pitchFamily="18" charset="0"/>
              </a:rPr>
              <a:t> β-oxidation pathway occurs in mitochondrial matrix (adjacent to the TCA cycle and respiratory chain .</a:t>
            </a:r>
            <a:endParaRPr lang="ar-SA" sz="36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18</a:t>
            </a:fld>
            <a:endParaRPr lang="en-US">
              <a:solidFill>
                <a:prstClr val="black">
                  <a:tint val="75000"/>
                </a:prstClr>
              </a:solidFill>
            </a:endParaRPr>
          </a:p>
        </p:txBody>
      </p:sp>
    </p:spTree>
    <p:extLst>
      <p:ext uri="{BB962C8B-B14F-4D97-AF65-F5344CB8AC3E}">
        <p14:creationId xmlns:p14="http://schemas.microsoft.com/office/powerpoint/2010/main" val="23924601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76672"/>
            <a:ext cx="7859216" cy="940966"/>
          </a:xfrm>
        </p:spPr>
        <p:style>
          <a:lnRef idx="3">
            <a:schemeClr val="lt1"/>
          </a:lnRef>
          <a:fillRef idx="1">
            <a:schemeClr val="accent3"/>
          </a:fillRef>
          <a:effectRef idx="1">
            <a:schemeClr val="accent3"/>
          </a:effectRef>
          <a:fontRef idx="minor">
            <a:schemeClr val="lt1"/>
          </a:fontRef>
        </p:style>
        <p:txBody>
          <a:bodyPr>
            <a:normAutofit fontScale="90000"/>
          </a:bodyPr>
          <a:lstStyle/>
          <a:p>
            <a:r>
              <a:rPr lang="en-US" dirty="0">
                <a:solidFill>
                  <a:srgbClr val="C00000"/>
                </a:solidFill>
                <a:latin typeface="Times New Roman" pitchFamily="18" charset="0"/>
                <a:cs typeface="Times New Roman" pitchFamily="18" charset="0"/>
              </a:rPr>
              <a:t>Stages of fatty acid oxidation</a:t>
            </a:r>
            <a:r>
              <a:rPr lang="en-US" dirty="0"/>
              <a:t/>
            </a:r>
            <a:br>
              <a:rPr lang="en-US" dirty="0"/>
            </a:br>
            <a:endParaRPr lang="ar-SA" dirty="0"/>
          </a:p>
        </p:txBody>
      </p:sp>
      <p:sp>
        <p:nvSpPr>
          <p:cNvPr id="3" name="عنصر نائب للمحتوى 2"/>
          <p:cNvSpPr>
            <a:spLocks noGrp="1"/>
          </p:cNvSpPr>
          <p:nvPr>
            <p:ph idx="1"/>
          </p:nvPr>
        </p:nvSpPr>
        <p:spPr>
          <a:xfrm>
            <a:off x="323528" y="1600200"/>
            <a:ext cx="8136904" cy="4873752"/>
          </a:xfrm>
        </p:spPr>
        <p:txBody>
          <a:bodyPr/>
          <a:lstStyle/>
          <a:p>
            <a:pPr algn="l" rtl="0"/>
            <a:r>
              <a:rPr lang="en-US" b="1" dirty="0"/>
              <a:t> </a:t>
            </a:r>
            <a:r>
              <a:rPr lang="en-US" sz="2800" dirty="0">
                <a:latin typeface="Times New Roman" pitchFamily="18" charset="0"/>
                <a:cs typeface="Times New Roman" pitchFamily="18" charset="0"/>
              </a:rPr>
              <a:t>It involves following three steps:</a:t>
            </a:r>
          </a:p>
          <a:p>
            <a:pPr marL="0" indent="0" algn="l" rtl="0">
              <a:buNone/>
            </a:pPr>
            <a:r>
              <a:rPr lang="en-US" sz="2800" dirty="0">
                <a:latin typeface="Times New Roman" pitchFamily="18" charset="0"/>
                <a:cs typeface="Times New Roman" pitchFamily="18" charset="0"/>
              </a:rPr>
              <a:t>  1. Activation of fatty acid to acyl-CoA</a:t>
            </a:r>
          </a:p>
          <a:p>
            <a:pPr marL="182563" indent="-182563" algn="l" rtl="0">
              <a:buNone/>
            </a:pPr>
            <a:r>
              <a:rPr lang="en-US" sz="2800" dirty="0">
                <a:latin typeface="Times New Roman" pitchFamily="18" charset="0"/>
                <a:cs typeface="Times New Roman" pitchFamily="18" charset="0"/>
              </a:rPr>
              <a:t>  2. Transfer of acyl CoA into mitochondria by </a:t>
            </a:r>
            <a:r>
              <a:rPr lang="en-US" sz="2800" dirty="0" err="1">
                <a:latin typeface="Times New Roman" pitchFamily="18" charset="0"/>
                <a:cs typeface="Times New Roman" pitchFamily="18" charset="0"/>
              </a:rPr>
              <a:t>carnitine</a:t>
            </a:r>
            <a:r>
              <a:rPr lang="en-US" sz="2800" dirty="0">
                <a:latin typeface="Times New Roman" pitchFamily="18" charset="0"/>
                <a:cs typeface="Times New Roman" pitchFamily="18" charset="0"/>
              </a:rPr>
              <a:t> transport system</a:t>
            </a:r>
          </a:p>
          <a:p>
            <a:pPr algn="l" rtl="0"/>
            <a:r>
              <a:rPr lang="en-US" sz="2800" dirty="0">
                <a:latin typeface="Times New Roman" pitchFamily="18" charset="0"/>
                <a:cs typeface="Times New Roman" pitchFamily="18" charset="0"/>
              </a:rPr>
              <a:t>3. Reactions of β -oxidation in mitochondria.</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19</a:t>
            </a:fld>
            <a:endParaRPr lang="en-US">
              <a:solidFill>
                <a:prstClr val="black">
                  <a:tint val="75000"/>
                </a:prstClr>
              </a:solidFill>
            </a:endParaRPr>
          </a:p>
        </p:txBody>
      </p:sp>
    </p:spTree>
    <p:extLst>
      <p:ext uri="{BB962C8B-B14F-4D97-AF65-F5344CB8AC3E}">
        <p14:creationId xmlns:p14="http://schemas.microsoft.com/office/powerpoint/2010/main" val="1539768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1027584"/>
          </a:xfrm>
        </p:spPr>
        <p:style>
          <a:lnRef idx="1">
            <a:schemeClr val="accent3"/>
          </a:lnRef>
          <a:fillRef idx="2">
            <a:schemeClr val="accent3"/>
          </a:fillRef>
          <a:effectRef idx="1">
            <a:schemeClr val="accent3"/>
          </a:effectRef>
          <a:fontRef idx="minor">
            <a:schemeClr val="dk1"/>
          </a:fontRef>
        </p:style>
        <p:txBody>
          <a:bodyPr/>
          <a:lstStyle/>
          <a:p>
            <a:r>
              <a:rPr lang="en-US" dirty="0"/>
              <a:t> </a:t>
            </a:r>
            <a:r>
              <a:rPr lang="en-US" dirty="0" smtClean="0">
                <a:solidFill>
                  <a:srgbClr val="0070C0"/>
                </a:solidFill>
                <a:latin typeface="Times New Roman" pitchFamily="18" charset="0"/>
                <a:cs typeface="Times New Roman" pitchFamily="18" charset="0"/>
              </a:rPr>
              <a:t>INTRODUCTION</a:t>
            </a:r>
            <a:endParaRPr lang="ar-SA" dirty="0">
              <a:solidFill>
                <a:srgbClr val="0070C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600200"/>
            <a:ext cx="7859216" cy="4873752"/>
          </a:xfrm>
        </p:spPr>
        <p:txBody>
          <a:bodyPr>
            <a:normAutofit/>
          </a:bodyPr>
          <a:lstStyle/>
          <a:p>
            <a:pPr algn="just" rtl="0">
              <a:lnSpc>
                <a:spcPct val="115000"/>
              </a:lnSpc>
              <a:spcAft>
                <a:spcPts val="0"/>
              </a:spcAft>
            </a:pPr>
            <a:r>
              <a:rPr lang="en-US" sz="2800" b="1" i="1" dirty="0">
                <a:solidFill>
                  <a:srgbClr val="FF0000"/>
                </a:solidFill>
                <a:latin typeface="Times New Roman"/>
                <a:ea typeface="Calibri"/>
                <a:cs typeface="Arial"/>
              </a:rPr>
              <a:t>The main lipid in the diet is triglyceride (TG):</a:t>
            </a:r>
            <a:endParaRPr lang="en-US" sz="1400" dirty="0">
              <a:latin typeface="Calibri"/>
              <a:ea typeface="Calibri"/>
              <a:cs typeface="Arial"/>
            </a:endParaRPr>
          </a:p>
          <a:p>
            <a:pPr marL="342900" lvl="0" indent="-342900" algn="just" rtl="0">
              <a:lnSpc>
                <a:spcPct val="115000"/>
              </a:lnSpc>
              <a:buFont typeface="Wingdings"/>
              <a:buChar char=""/>
              <a:tabLst>
                <a:tab pos="457200" algn="l"/>
              </a:tabLst>
            </a:pPr>
            <a:r>
              <a:rPr lang="en-US" sz="2800" dirty="0">
                <a:latin typeface="Times New Roman"/>
                <a:ea typeface="Calibri"/>
                <a:cs typeface="Arial"/>
              </a:rPr>
              <a:t> TG (99%)</a:t>
            </a:r>
            <a:endParaRPr lang="en-US" sz="1400" dirty="0">
              <a:latin typeface="Calibri"/>
              <a:ea typeface="Calibri"/>
              <a:cs typeface="Arial"/>
            </a:endParaRPr>
          </a:p>
          <a:p>
            <a:pPr marL="342900" lvl="0" indent="-342900" algn="just" rtl="0">
              <a:lnSpc>
                <a:spcPct val="115000"/>
              </a:lnSpc>
              <a:buFont typeface="Wingdings"/>
              <a:buChar char=""/>
              <a:tabLst>
                <a:tab pos="457200" algn="l"/>
              </a:tabLst>
            </a:pPr>
            <a:r>
              <a:rPr lang="en-US" sz="2800" dirty="0">
                <a:latin typeface="Times New Roman"/>
                <a:ea typeface="Calibri"/>
                <a:cs typeface="Arial"/>
              </a:rPr>
              <a:t>Phospholipids</a:t>
            </a:r>
            <a:endParaRPr lang="en-US" sz="1400" dirty="0">
              <a:latin typeface="Calibri"/>
              <a:ea typeface="Calibri"/>
              <a:cs typeface="Arial"/>
            </a:endParaRPr>
          </a:p>
          <a:p>
            <a:pPr marL="342900" lvl="0" indent="-342900" algn="just" rtl="0">
              <a:lnSpc>
                <a:spcPct val="115000"/>
              </a:lnSpc>
              <a:buFont typeface="Wingdings"/>
              <a:buChar char=""/>
              <a:tabLst>
                <a:tab pos="457200" algn="l"/>
              </a:tabLst>
            </a:pPr>
            <a:r>
              <a:rPr lang="en-US" sz="2800" dirty="0">
                <a:latin typeface="Times New Roman"/>
                <a:ea typeface="Calibri"/>
                <a:cs typeface="Arial"/>
              </a:rPr>
              <a:t>Cholesterol</a:t>
            </a:r>
            <a:endParaRPr lang="en-US" sz="1400" dirty="0">
              <a:latin typeface="Calibri"/>
              <a:ea typeface="Calibri"/>
              <a:cs typeface="Arial"/>
            </a:endParaRPr>
          </a:p>
          <a:p>
            <a:pPr marL="342900" lvl="0" indent="-342900" algn="just" rtl="0">
              <a:lnSpc>
                <a:spcPct val="115000"/>
              </a:lnSpc>
              <a:buFont typeface="Wingdings"/>
              <a:buChar char=""/>
              <a:tabLst>
                <a:tab pos="457200" algn="l"/>
              </a:tabLst>
            </a:pPr>
            <a:r>
              <a:rPr lang="en-US" sz="2800" dirty="0">
                <a:latin typeface="Times New Roman"/>
                <a:ea typeface="Calibri"/>
                <a:cs typeface="Arial"/>
              </a:rPr>
              <a:t>Fat soluble Vitamin</a:t>
            </a:r>
            <a:r>
              <a:rPr lang="en-US" dirty="0" smtClean="0">
                <a:latin typeface="Times New Roman"/>
                <a:ea typeface="Calibri"/>
                <a:cs typeface="Arial"/>
              </a:rPr>
              <a:t>.</a:t>
            </a:r>
            <a:endParaRPr lang="en-US" sz="1600" dirty="0">
              <a:latin typeface="Calibri"/>
              <a:ea typeface="Calibri"/>
              <a:cs typeface="Arial"/>
            </a:endParaRPr>
          </a:p>
        </p:txBody>
      </p:sp>
      <p:sp>
        <p:nvSpPr>
          <p:cNvPr id="5" name="عنصر نائب لرقم الشريحة 4"/>
          <p:cNvSpPr>
            <a:spLocks noGrp="1"/>
          </p:cNvSpPr>
          <p:nvPr>
            <p:ph type="sldNum" sz="quarter" idx="11"/>
          </p:nvPr>
        </p:nvSpPr>
        <p:spPr/>
        <p:txBody>
          <a:bodyPr/>
          <a:lstStyle/>
          <a:p>
            <a:fld id="{0B34F065-1154-456A-91E3-76DE8E75E17B}" type="slidenum">
              <a:rPr lang="ar-SA" smtClean="0"/>
              <a:t>2</a:t>
            </a:fld>
            <a:endParaRPr lang="ar-SA"/>
          </a:p>
        </p:txBody>
      </p:sp>
    </p:spTree>
    <p:extLst>
      <p:ext uri="{BB962C8B-B14F-4D97-AF65-F5344CB8AC3E}">
        <p14:creationId xmlns:p14="http://schemas.microsoft.com/office/powerpoint/2010/main" val="40134984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883568"/>
          </a:xfrm>
        </p:spPr>
        <p:style>
          <a:lnRef idx="1">
            <a:schemeClr val="accent3"/>
          </a:lnRef>
          <a:fillRef idx="3">
            <a:schemeClr val="accent3"/>
          </a:fillRef>
          <a:effectRef idx="2">
            <a:schemeClr val="accent3"/>
          </a:effectRef>
          <a:fontRef idx="minor">
            <a:schemeClr val="lt1"/>
          </a:fontRef>
        </p:style>
        <p:txBody>
          <a:bodyPr/>
          <a:lstStyle/>
          <a:p>
            <a:r>
              <a:rPr lang="en-US" dirty="0">
                <a:solidFill>
                  <a:schemeClr val="tx1"/>
                </a:solidFill>
              </a:rPr>
              <a:t>1: </a:t>
            </a:r>
            <a:r>
              <a:rPr lang="en-US" sz="2800" dirty="0">
                <a:solidFill>
                  <a:schemeClr val="tx1"/>
                </a:solidFill>
                <a:latin typeface="Times New Roman" pitchFamily="18" charset="0"/>
                <a:cs typeface="Times New Roman" pitchFamily="18" charset="0"/>
              </a:rPr>
              <a:t>Activation of Fatty Acids</a:t>
            </a:r>
            <a:endParaRPr lang="ar-SA" sz="2800" dirty="0">
              <a:solidFill>
                <a:schemeClr val="tx1"/>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323528" y="1600200"/>
            <a:ext cx="8280920" cy="4873752"/>
          </a:xfrm>
        </p:spPr>
        <p:txBody>
          <a:bodyPr/>
          <a:lstStyle/>
          <a:p>
            <a:pPr algn="l" rtl="0"/>
            <a:r>
              <a:rPr lang="en-US" sz="2800" dirty="0" smtClean="0">
                <a:latin typeface="Times New Roman" pitchFamily="18" charset="0"/>
                <a:cs typeface="Times New Roman" pitchFamily="18" charset="0"/>
              </a:rPr>
              <a:t>Fatty acids are first activated to form acyl-COA by acyl-COA </a:t>
            </a:r>
            <a:r>
              <a:rPr lang="en-US" sz="2800" dirty="0" err="1" smtClean="0">
                <a:latin typeface="Times New Roman" pitchFamily="18" charset="0"/>
                <a:cs typeface="Times New Roman" pitchFamily="18" charset="0"/>
              </a:rPr>
              <a:t>synthetase</a:t>
            </a:r>
            <a:r>
              <a:rPr lang="en-US" sz="2800" dirty="0" smtClean="0">
                <a:latin typeface="Times New Roman" pitchFamily="18" charset="0"/>
                <a:cs typeface="Times New Roman" pitchFamily="18" charset="0"/>
              </a:rPr>
              <a:t> in cytosol before oxidation </a:t>
            </a:r>
          </a:p>
          <a:p>
            <a:r>
              <a:rPr lang="el-GR" sz="2800" dirty="0">
                <a:latin typeface="Times New Roman" pitchFamily="18" charset="0"/>
                <a:cs typeface="Times New Roman" pitchFamily="18" charset="0"/>
              </a:rPr>
              <a:t>β</a:t>
            </a:r>
            <a:r>
              <a:rPr lang="en-US" sz="2800" dirty="0">
                <a:latin typeface="Times New Roman" pitchFamily="18" charset="0"/>
                <a:cs typeface="Times New Roman" pitchFamily="18" charset="0"/>
              </a:rPr>
              <a:t>-oxidation occurs in the mitochondrial </a:t>
            </a:r>
            <a:r>
              <a:rPr lang="en-US" sz="2800" dirty="0" err="1">
                <a:latin typeface="Times New Roman" pitchFamily="18" charset="0"/>
                <a:cs typeface="Times New Roman" pitchFamily="18" charset="0"/>
              </a:rPr>
              <a:t>matrix,the</a:t>
            </a:r>
            <a:r>
              <a:rPr lang="en-US" sz="2800" dirty="0">
                <a:latin typeface="Times New Roman" pitchFamily="18" charset="0"/>
                <a:cs typeface="Times New Roman" pitchFamily="18" charset="0"/>
              </a:rPr>
              <a:t> acyl COA must be transported across the mitochondria inner membrane ,which </a:t>
            </a:r>
            <a:r>
              <a:rPr lang="en-US" sz="2800" dirty="0">
                <a:latin typeface="Times New Roman" pitchFamily="18" charset="0"/>
                <a:cs typeface="Times New Roman" pitchFamily="18" charset="0"/>
              </a:rPr>
              <a:t>is impermeable to </a:t>
            </a:r>
            <a:r>
              <a:rPr lang="en-US" sz="2800" dirty="0" smtClean="0">
                <a:latin typeface="Times New Roman" pitchFamily="18" charset="0"/>
                <a:cs typeface="Times New Roman" pitchFamily="18" charset="0"/>
              </a:rPr>
              <a:t>fatty acids</a:t>
            </a:r>
            <a:r>
              <a:rPr lang="en-US" sz="2800" dirty="0">
                <a:latin typeface="Times New Roman" pitchFamily="18" charset="0"/>
                <a:cs typeface="Times New Roman" pitchFamily="18" charset="0"/>
              </a:rPr>
              <a:t>. </a:t>
            </a:r>
            <a:r>
              <a:rPr lang="en-US" sz="2800" dirty="0">
                <a:latin typeface="Times New Roman" pitchFamily="18" charset="0"/>
                <a:cs typeface="Times New Roman" pitchFamily="18" charset="0"/>
              </a:rPr>
              <a:t>Therefore ,</a:t>
            </a:r>
            <a:r>
              <a:rPr lang="en-US" sz="2800" dirty="0" err="1">
                <a:latin typeface="Times New Roman" pitchFamily="18" charset="0"/>
                <a:cs typeface="Times New Roman" pitchFamily="18" charset="0"/>
              </a:rPr>
              <a:t>carnitine</a:t>
            </a:r>
            <a:r>
              <a:rPr lang="en-US" sz="2800" dirty="0">
                <a:latin typeface="Times New Roman" pitchFamily="18" charset="0"/>
                <a:cs typeface="Times New Roman" pitchFamily="18" charset="0"/>
              </a:rPr>
              <a:t> ,transports the acyl COA from cytosol into the mitochondrial matrix and the process is called </a:t>
            </a:r>
            <a:r>
              <a:rPr lang="en-US" sz="2800" dirty="0" err="1">
                <a:latin typeface="Times New Roman" pitchFamily="18" charset="0"/>
                <a:cs typeface="Times New Roman" pitchFamily="18" charset="0"/>
              </a:rPr>
              <a:t>carnitine</a:t>
            </a:r>
            <a:r>
              <a:rPr lang="en-US" sz="2800" dirty="0">
                <a:latin typeface="Times New Roman" pitchFamily="18" charset="0"/>
                <a:cs typeface="Times New Roman" pitchFamily="18" charset="0"/>
              </a:rPr>
              <a:t> shuttle.</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20</a:t>
            </a:fld>
            <a:endParaRPr lang="en-US">
              <a:solidFill>
                <a:prstClr val="black">
                  <a:tint val="75000"/>
                </a:prstClr>
              </a:solidFill>
            </a:endParaRPr>
          </a:p>
        </p:txBody>
      </p:sp>
    </p:spTree>
    <p:extLst>
      <p:ext uri="{BB962C8B-B14F-4D97-AF65-F5344CB8AC3E}">
        <p14:creationId xmlns:p14="http://schemas.microsoft.com/office/powerpoint/2010/main" val="12683587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4" name="عنصر نائب لرقم الشريحة 3"/>
          <p:cNvSpPr>
            <a:spLocks noGrp="1"/>
          </p:cNvSpPr>
          <p:nvPr>
            <p:ph type="sldNum" sz="quarter" idx="11"/>
          </p:nvPr>
        </p:nvSpPr>
        <p:spPr/>
        <p:txBody>
          <a:bodyPr/>
          <a:lstStyle/>
          <a:p>
            <a:fld id="{22293EC1-5862-44ED-A4CB-D5954F5A5689}" type="slidenum">
              <a:rPr lang="en-US" smtClean="0">
                <a:solidFill>
                  <a:prstClr val="black">
                    <a:tint val="75000"/>
                  </a:prstClr>
                </a:solidFill>
              </a:rPr>
              <a:pPr/>
              <a:t>21</a:t>
            </a:fld>
            <a:endParaRPr lang="en-US">
              <a:solidFill>
                <a:prstClr val="black">
                  <a:tint val="75000"/>
                </a:prst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484784"/>
            <a:ext cx="6264696"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20716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067232"/>
            <a:ext cx="7792496"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عنصر نائب لرقم الشريحة 2"/>
          <p:cNvSpPr>
            <a:spLocks noGrp="1"/>
          </p:cNvSpPr>
          <p:nvPr>
            <p:ph type="sldNum" sz="quarter" idx="11"/>
          </p:nvPr>
        </p:nvSpPr>
        <p:spPr/>
        <p:txBody>
          <a:bodyPr/>
          <a:lstStyle/>
          <a:p>
            <a:fld id="{22293EC1-5862-44ED-A4CB-D5954F5A5689}" type="slidenum">
              <a:rPr lang="en-US" smtClean="0">
                <a:solidFill>
                  <a:prstClr val="black">
                    <a:tint val="75000"/>
                  </a:prstClr>
                </a:solidFill>
              </a:rPr>
              <a:pPr/>
              <a:t>22</a:t>
            </a:fld>
            <a:endParaRPr lang="en-US">
              <a:solidFill>
                <a:prstClr val="black">
                  <a:tint val="75000"/>
                </a:prstClr>
              </a:solidFill>
            </a:endParaRPr>
          </a:p>
        </p:txBody>
      </p:sp>
    </p:spTree>
    <p:extLst>
      <p:ext uri="{BB962C8B-B14F-4D97-AF65-F5344CB8AC3E}">
        <p14:creationId xmlns:p14="http://schemas.microsoft.com/office/powerpoint/2010/main" val="33305088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spcBef>
                <a:spcPct val="20000"/>
              </a:spcBef>
              <a:buClr>
                <a:schemeClr val="bg2"/>
              </a:buClr>
              <a:buSzPct val="75000"/>
            </a:pPr>
            <a:r>
              <a:rPr lang="en-US" sz="3200" dirty="0">
                <a:solidFill>
                  <a:srgbClr val="C00000"/>
                </a:solidFill>
                <a:latin typeface="Times New Roman" pitchFamily="18" charset="0"/>
                <a:ea typeface="+mn-ea"/>
                <a:cs typeface="Times New Roman" pitchFamily="18" charset="0"/>
              </a:rPr>
              <a:t>2- Degradation </a:t>
            </a:r>
            <a:endParaRPr lang="ar-SA" sz="3200" dirty="0">
              <a:solidFill>
                <a:srgbClr val="C00000"/>
              </a:solidFill>
              <a:latin typeface="Times New Roman" pitchFamily="18" charset="0"/>
              <a:ea typeface="+mn-ea"/>
              <a:cs typeface="Times New Roman" pitchFamily="18" charset="0"/>
            </a:endParaRPr>
          </a:p>
        </p:txBody>
      </p:sp>
      <p:sp>
        <p:nvSpPr>
          <p:cNvPr id="3" name="عنصر نائب للمحتوى 2"/>
          <p:cNvSpPr>
            <a:spLocks noGrp="1"/>
          </p:cNvSpPr>
          <p:nvPr>
            <p:ph idx="1"/>
          </p:nvPr>
        </p:nvSpPr>
        <p:spPr>
          <a:xfrm>
            <a:off x="457200" y="1600200"/>
            <a:ext cx="8075240" cy="4873752"/>
          </a:xfrm>
        </p:spPr>
        <p:txBody>
          <a:bodyPr/>
          <a:lstStyle/>
          <a:p>
            <a:pPr algn="l" rtl="0"/>
            <a:r>
              <a:rPr lang="en-US" sz="2800" dirty="0">
                <a:latin typeface="Times New Roman" pitchFamily="18" charset="0"/>
                <a:cs typeface="Times New Roman" pitchFamily="18" charset="0"/>
              </a:rPr>
              <a:t>In mitochondria four steps are required to produce acetyl COA from fatty acyl COA:</a:t>
            </a:r>
          </a:p>
          <a:p>
            <a:pPr marL="0" indent="0" algn="l" rtl="0">
              <a:buNone/>
            </a:pPr>
            <a:r>
              <a:rPr lang="en-US" dirty="0"/>
              <a:t> </a:t>
            </a:r>
            <a:r>
              <a:rPr lang="en-US" dirty="0" smtClean="0"/>
              <a:t> </a:t>
            </a:r>
            <a:r>
              <a:rPr lang="en-US" sz="2800" dirty="0">
                <a:latin typeface="Times New Roman" pitchFamily="18" charset="0"/>
                <a:cs typeface="Times New Roman" pitchFamily="18" charset="0"/>
              </a:rPr>
              <a:t>1. Oxidation by FAD</a:t>
            </a:r>
          </a:p>
          <a:p>
            <a:pPr marL="0" indent="0" algn="l" rtl="0">
              <a:buNone/>
            </a:pPr>
            <a:r>
              <a:rPr lang="en-US" sz="2800" dirty="0">
                <a:latin typeface="Times New Roman" pitchFamily="18" charset="0"/>
                <a:cs typeface="Times New Roman" pitchFamily="18" charset="0"/>
              </a:rPr>
              <a:t>  2. Hydration</a:t>
            </a:r>
          </a:p>
          <a:p>
            <a:pPr marL="0" indent="0" algn="l" rtl="0">
              <a:buNone/>
            </a:pPr>
            <a:r>
              <a:rPr lang="en-US" sz="2800" dirty="0">
                <a:latin typeface="Times New Roman" pitchFamily="18" charset="0"/>
                <a:cs typeface="Times New Roman" pitchFamily="18" charset="0"/>
              </a:rPr>
              <a:t>  3. Oxidation by NAD</a:t>
            </a:r>
          </a:p>
          <a:p>
            <a:pPr marL="0" indent="0" algn="l" rtl="0">
              <a:buNone/>
            </a:pPr>
            <a:r>
              <a:rPr lang="en-US" sz="2800" dirty="0">
                <a:latin typeface="Times New Roman" pitchFamily="18" charset="0"/>
                <a:cs typeface="Times New Roman" pitchFamily="18" charset="0"/>
              </a:rPr>
              <a:t>  4. Cleavage</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23</a:t>
            </a:fld>
            <a:endParaRPr lang="en-US">
              <a:solidFill>
                <a:prstClr val="black">
                  <a:tint val="75000"/>
                </a:prstClr>
              </a:solidFill>
            </a:endParaRPr>
          </a:p>
        </p:txBody>
      </p:sp>
    </p:spTree>
    <p:extLst>
      <p:ext uri="{BB962C8B-B14F-4D97-AF65-F5344CB8AC3E}">
        <p14:creationId xmlns:p14="http://schemas.microsoft.com/office/powerpoint/2010/main" val="28647603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9600" y="274638"/>
            <a:ext cx="4267200" cy="1143000"/>
          </a:xfrm>
        </p:spPr>
        <p:txBody>
          <a:bodyPr>
            <a:normAutofit fontScale="90000"/>
          </a:bodyPr>
          <a:lstStyle/>
          <a:p>
            <a:r>
              <a:rPr lang="en-US" sz="3600" dirty="0" smtClean="0"/>
              <a:t/>
            </a:r>
            <a:br>
              <a:rPr lang="en-US" sz="3600" dirty="0" smtClean="0"/>
            </a:br>
            <a:r>
              <a:rPr lang="en-US" sz="2200" b="1" dirty="0"/>
              <a:t>Beta oxidation steps for </a:t>
            </a:r>
            <a:r>
              <a:rPr lang="en-US" sz="2200" b="1" dirty="0" err="1" smtClean="0"/>
              <a:t>Palmitic</a:t>
            </a:r>
            <a:r>
              <a:rPr lang="en-US" sz="2200" b="1" dirty="0" smtClean="0"/>
              <a:t> acid</a:t>
            </a:r>
            <a:r>
              <a:rPr lang="en-US" b="1" dirty="0" smtClean="0"/>
              <a:t/>
            </a:r>
            <a:br>
              <a:rPr lang="en-US" b="1" dirty="0" smtClean="0"/>
            </a:br>
            <a:endParaRPr lang="ar-YE" b="1" dirty="0"/>
          </a:p>
        </p:txBody>
      </p:sp>
      <p:sp>
        <p:nvSpPr>
          <p:cNvPr id="4" name="عنصر نائب لرقم الشريحة 3"/>
          <p:cNvSpPr>
            <a:spLocks noGrp="1"/>
          </p:cNvSpPr>
          <p:nvPr>
            <p:ph type="sldNum" sz="quarter" idx="11"/>
          </p:nvPr>
        </p:nvSpPr>
        <p:spPr/>
        <p:txBody>
          <a:bodyPr/>
          <a:lstStyle/>
          <a:p>
            <a:fld id="{22293EC1-5862-44ED-A4CB-D5954F5A5689}" type="slidenum">
              <a:rPr lang="en-US" smtClean="0">
                <a:solidFill>
                  <a:prstClr val="black">
                    <a:tint val="75000"/>
                  </a:prstClr>
                </a:solidFill>
              </a:rPr>
              <a:pPr/>
              <a:t>24</a:t>
            </a:fld>
            <a:endParaRPr lang="en-US">
              <a:solidFill>
                <a:prstClr val="black">
                  <a:tint val="75000"/>
                </a:prstClr>
              </a:solidFill>
            </a:endParaRPr>
          </a:p>
        </p:txBody>
      </p:sp>
      <p:pic>
        <p:nvPicPr>
          <p:cNvPr id="402434" name="Picture 2"/>
          <p:cNvPicPr>
            <a:picLocks noChangeAspect="1" noChangeArrowheads="1"/>
          </p:cNvPicPr>
          <p:nvPr/>
        </p:nvPicPr>
        <p:blipFill>
          <a:blip r:embed="rId2"/>
          <a:srcRect/>
          <a:stretch>
            <a:fillRect/>
          </a:stretch>
        </p:blipFill>
        <p:spPr bwMode="auto">
          <a:xfrm>
            <a:off x="381000" y="457200"/>
            <a:ext cx="4071938" cy="6172200"/>
          </a:xfrm>
          <a:prstGeom prst="rect">
            <a:avLst/>
          </a:prstGeom>
          <a:noFill/>
          <a:ln w="9525">
            <a:noFill/>
            <a:miter lim="800000"/>
            <a:headEnd/>
            <a:tailEnd/>
          </a:ln>
          <a:effectLst/>
        </p:spPr>
      </p:pic>
      <p:pic>
        <p:nvPicPr>
          <p:cNvPr id="402435" name="Picture 3"/>
          <p:cNvPicPr>
            <a:picLocks noChangeAspect="1" noChangeArrowheads="1"/>
          </p:cNvPicPr>
          <p:nvPr/>
        </p:nvPicPr>
        <p:blipFill>
          <a:blip r:embed="rId3"/>
          <a:srcRect/>
          <a:stretch>
            <a:fillRect/>
          </a:stretch>
        </p:blipFill>
        <p:spPr bwMode="auto">
          <a:xfrm>
            <a:off x="5410200" y="2133600"/>
            <a:ext cx="2819400" cy="2524689"/>
          </a:xfrm>
          <a:prstGeom prst="rect">
            <a:avLst/>
          </a:prstGeom>
          <a:noFill/>
          <a:ln w="9525">
            <a:noFill/>
            <a:miter lim="800000"/>
            <a:headEnd/>
            <a:tailEnd/>
          </a:ln>
          <a:effectLst/>
        </p:spPr>
      </p:pic>
      <p:sp>
        <p:nvSpPr>
          <p:cNvPr id="6" name="Rectangle 5"/>
          <p:cNvSpPr/>
          <p:nvPr/>
        </p:nvSpPr>
        <p:spPr>
          <a:xfrm>
            <a:off x="4572000" y="1371600"/>
            <a:ext cx="4114800" cy="646331"/>
          </a:xfrm>
          <a:prstGeom prst="rect">
            <a:avLst/>
          </a:prstGeom>
        </p:spPr>
        <p:txBody>
          <a:bodyPr wrap="square">
            <a:spAutoFit/>
          </a:bodyPr>
          <a:lstStyle/>
          <a:p>
            <a:pPr algn="l" rtl="0"/>
            <a:r>
              <a:rPr lang="en-US" b="1" dirty="0" smtClean="0">
                <a:solidFill>
                  <a:prstClr val="black"/>
                </a:solidFill>
              </a:rPr>
              <a:t>Six more passes through the pathway yield seven more molecules of acetyl-</a:t>
            </a:r>
            <a:r>
              <a:rPr lang="en-US" b="1" dirty="0" err="1" smtClean="0">
                <a:solidFill>
                  <a:prstClr val="black"/>
                </a:solidFill>
              </a:rPr>
              <a:t>CoA</a:t>
            </a:r>
            <a:endParaRPr lang="ar-YE" b="1" dirty="0">
              <a:solidFill>
                <a:prstClr val="black"/>
              </a:solidFill>
            </a:endParaRPr>
          </a:p>
        </p:txBody>
      </p:sp>
      <p:pic>
        <p:nvPicPr>
          <p:cNvPr id="402437" name="Picture 5" descr="Image result for atp produced from oxidation of palmitic acid"/>
          <p:cNvPicPr>
            <a:picLocks noChangeAspect="1" noChangeArrowheads="1"/>
          </p:cNvPicPr>
          <p:nvPr/>
        </p:nvPicPr>
        <p:blipFill>
          <a:blip r:embed="rId4"/>
          <a:srcRect/>
          <a:stretch>
            <a:fillRect/>
          </a:stretch>
        </p:blipFill>
        <p:spPr bwMode="auto">
          <a:xfrm>
            <a:off x="5486400" y="4691602"/>
            <a:ext cx="2667000" cy="2166398"/>
          </a:xfrm>
          <a:prstGeom prst="rect">
            <a:avLst/>
          </a:prstGeom>
          <a:noFill/>
        </p:spPr>
      </p:pic>
    </p:spTree>
    <p:extLst>
      <p:ext uri="{BB962C8B-B14F-4D97-AF65-F5344CB8AC3E}">
        <p14:creationId xmlns:p14="http://schemas.microsoft.com/office/powerpoint/2010/main" val="21755524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76672"/>
            <a:ext cx="8229600" cy="864096"/>
          </a:xfrm>
        </p:spPr>
        <p:style>
          <a:lnRef idx="3">
            <a:schemeClr val="lt1"/>
          </a:lnRef>
          <a:fillRef idx="1">
            <a:schemeClr val="accent3"/>
          </a:fillRef>
          <a:effectRef idx="1">
            <a:schemeClr val="accent3"/>
          </a:effectRef>
          <a:fontRef idx="minor">
            <a:schemeClr val="lt1"/>
          </a:fontRef>
        </p:style>
        <p:txBody>
          <a:bodyPr>
            <a:noAutofit/>
          </a:bodyPr>
          <a:lstStyle/>
          <a:p>
            <a:r>
              <a:rPr lang="en-US" sz="3200" dirty="0">
                <a:solidFill>
                  <a:srgbClr val="C00000"/>
                </a:solidFill>
                <a:latin typeface="Times New Roman" pitchFamily="18" charset="0"/>
                <a:cs typeface="Times New Roman" pitchFamily="18" charset="0"/>
              </a:rPr>
              <a:t>Energy yield from the  β -oxidation of fatty acids</a:t>
            </a:r>
            <a:r>
              <a:rPr lang="en-US" sz="2400" dirty="0">
                <a:solidFill>
                  <a:schemeClr val="tx1"/>
                </a:solidFill>
              </a:rPr>
              <a:t/>
            </a:r>
            <a:br>
              <a:rPr lang="en-US" sz="2400" dirty="0">
                <a:solidFill>
                  <a:schemeClr val="tx1"/>
                </a:solidFill>
              </a:rPr>
            </a:br>
            <a:endParaRPr lang="ar-SA" sz="2400" dirty="0">
              <a:solidFill>
                <a:schemeClr val="tx1"/>
              </a:solidFill>
            </a:endParaRPr>
          </a:p>
        </p:txBody>
      </p:sp>
      <p:sp>
        <p:nvSpPr>
          <p:cNvPr id="3" name="عنصر نائب للمحتوى 2"/>
          <p:cNvSpPr>
            <a:spLocks noGrp="1"/>
          </p:cNvSpPr>
          <p:nvPr>
            <p:ph idx="1"/>
          </p:nvPr>
        </p:nvSpPr>
        <p:spPr>
          <a:xfrm>
            <a:off x="457200" y="1600200"/>
            <a:ext cx="7931224" cy="4873752"/>
          </a:xfrm>
        </p:spPr>
        <p:txBody>
          <a:bodyPr>
            <a:noAutofit/>
          </a:bodyPr>
          <a:lstStyle/>
          <a:p>
            <a:pPr algn="l" rtl="0"/>
            <a:r>
              <a:rPr lang="en-US" sz="2400" dirty="0">
                <a:latin typeface="Times New Roman" pitchFamily="18" charset="0"/>
                <a:cs typeface="Times New Roman" pitchFamily="18" charset="0"/>
              </a:rPr>
              <a:t>Complete β -oxidation of </a:t>
            </a:r>
            <a:r>
              <a:rPr lang="en-US" sz="2400" dirty="0" err="1">
                <a:latin typeface="Times New Roman" pitchFamily="18" charset="0"/>
                <a:cs typeface="Times New Roman" pitchFamily="18" charset="0"/>
              </a:rPr>
              <a:t>palmitoyl</a:t>
            </a:r>
            <a:r>
              <a:rPr lang="en-US" sz="2400" dirty="0">
                <a:latin typeface="Times New Roman" pitchFamily="18" charset="0"/>
                <a:cs typeface="Times New Roman" pitchFamily="18" charset="0"/>
              </a:rPr>
              <a:t> CoA (16 carbon acid) occurs through 7 cycles of  β –oxidation yielding finally 8 acetyl-CoA, 7 FADH2 and 7NADH </a:t>
            </a:r>
          </a:p>
          <a:p>
            <a:pPr algn="l" rtl="0"/>
            <a:r>
              <a:rPr lang="en-US" sz="2400" dirty="0">
                <a:latin typeface="Times New Roman" pitchFamily="18" charset="0"/>
                <a:cs typeface="Times New Roman" pitchFamily="18" charset="0"/>
              </a:rPr>
              <a:t>Three ATPs are generated when each of these NADH is oxidized by respiratory chain.</a:t>
            </a:r>
          </a:p>
          <a:p>
            <a:pPr algn="l" rtl="0"/>
            <a:r>
              <a:rPr lang="en-US" sz="2400" dirty="0">
                <a:latin typeface="Times New Roman" pitchFamily="18" charset="0"/>
                <a:cs typeface="Times New Roman" pitchFamily="18" charset="0"/>
              </a:rPr>
              <a:t>2 ATPs are formed for each FADH2</a:t>
            </a:r>
          </a:p>
          <a:p>
            <a:pPr algn="l" rtl="0"/>
            <a:r>
              <a:rPr lang="en-US" sz="2400" dirty="0">
                <a:latin typeface="Times New Roman" pitchFamily="18" charset="0"/>
                <a:cs typeface="Times New Roman" pitchFamily="18" charset="0"/>
              </a:rPr>
              <a:t>The oxidation of acetyl-CoA by the citric acid cycle  yields 12 ATPs. Therefore the number of ATPs formed in the oxidation of </a:t>
            </a:r>
            <a:r>
              <a:rPr lang="en-US" sz="2400" dirty="0" err="1">
                <a:latin typeface="Times New Roman" pitchFamily="18" charset="0"/>
                <a:cs typeface="Times New Roman" pitchFamily="18" charset="0"/>
              </a:rPr>
              <a:t>palmitoyl</a:t>
            </a:r>
            <a:r>
              <a:rPr lang="en-US" sz="2400" dirty="0">
                <a:latin typeface="Times New Roman" pitchFamily="18" charset="0"/>
                <a:cs typeface="Times New Roman" pitchFamily="18" charset="0"/>
              </a:rPr>
              <a:t>-CoA is:</a:t>
            </a:r>
          </a:p>
          <a:p>
            <a:pPr algn="l" rtl="0"/>
            <a:r>
              <a:rPr lang="en-US" sz="2400" dirty="0">
                <a:latin typeface="Times New Roman" pitchFamily="18" charset="0"/>
                <a:cs typeface="Times New Roman" pitchFamily="18" charset="0"/>
              </a:rPr>
              <a:t> – 14 ATPs from the 7 FADH2</a:t>
            </a:r>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25</a:t>
            </a:fld>
            <a:endParaRPr lang="en-US">
              <a:solidFill>
                <a:prstClr val="black">
                  <a:tint val="75000"/>
                </a:prstClr>
              </a:solidFill>
            </a:endParaRPr>
          </a:p>
        </p:txBody>
      </p:sp>
    </p:spTree>
    <p:extLst>
      <p:ext uri="{BB962C8B-B14F-4D97-AF65-F5344CB8AC3E}">
        <p14:creationId xmlns:p14="http://schemas.microsoft.com/office/powerpoint/2010/main" val="35853892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075240" cy="5709248"/>
          </a:xfrm>
        </p:spPr>
        <p:txBody>
          <a:bodyPr>
            <a:normAutofit/>
          </a:bodyPr>
          <a:lstStyle/>
          <a:p>
            <a:pPr marL="0" indent="0" algn="l" rtl="0">
              <a:buNone/>
            </a:pPr>
            <a:r>
              <a:rPr lang="en-US" dirty="0" smtClean="0"/>
              <a:t>  </a:t>
            </a:r>
            <a:r>
              <a:rPr lang="en-US" sz="2800" dirty="0" smtClean="0"/>
              <a:t>– </a:t>
            </a:r>
            <a:r>
              <a:rPr lang="en-US" sz="2800" dirty="0">
                <a:latin typeface="Times New Roman" pitchFamily="18" charset="0"/>
                <a:cs typeface="Times New Roman" pitchFamily="18" charset="0"/>
              </a:rPr>
              <a:t>21 ATPs from the 7 NADH</a:t>
            </a:r>
          </a:p>
          <a:p>
            <a:pPr marL="182563" indent="0" algn="l" rtl="0">
              <a:buNone/>
            </a:pPr>
            <a:r>
              <a:rPr lang="en-US" sz="2800" dirty="0">
                <a:latin typeface="Times New Roman" pitchFamily="18" charset="0"/>
                <a:cs typeface="Times New Roman" pitchFamily="18" charset="0"/>
              </a:rPr>
              <a:t>– 96 ATPs from the oxidation of 8 molecules of acetyl-CoA in TCA cycle.</a:t>
            </a:r>
          </a:p>
          <a:p>
            <a:pPr marL="0" indent="0" algn="l" rtl="0">
              <a:buNone/>
            </a:pPr>
            <a:r>
              <a:rPr lang="en-US" sz="2800" dirty="0">
                <a:latin typeface="Times New Roman" pitchFamily="18" charset="0"/>
                <a:cs typeface="Times New Roman" pitchFamily="18" charset="0"/>
              </a:rPr>
              <a:t>  – Total of 131 ATPs.</a:t>
            </a:r>
          </a:p>
          <a:p>
            <a:pPr marL="0" indent="0" algn="l" rtl="0">
              <a:buNone/>
            </a:pPr>
            <a:r>
              <a:rPr lang="en-US" sz="2800" dirty="0">
                <a:latin typeface="Times New Roman" pitchFamily="18" charset="0"/>
                <a:cs typeface="Times New Roman" pitchFamily="18" charset="0"/>
              </a:rPr>
              <a:t> • Two high energy phosphate bonds are consumed in</a:t>
            </a:r>
          </a:p>
          <a:p>
            <a:pPr marL="0" indent="0" algn="l" rtl="0">
              <a:buNone/>
            </a:pPr>
            <a:r>
              <a:rPr lang="en-US" sz="2800" dirty="0">
                <a:latin typeface="Times New Roman" pitchFamily="18" charset="0"/>
                <a:cs typeface="Times New Roman" pitchFamily="18" charset="0"/>
              </a:rPr>
              <a:t>  the activation of </a:t>
            </a:r>
            <a:r>
              <a:rPr lang="en-US" sz="2800" dirty="0" err="1">
                <a:latin typeface="Times New Roman" pitchFamily="18" charset="0"/>
                <a:cs typeface="Times New Roman" pitchFamily="18" charset="0"/>
              </a:rPr>
              <a:t>palmitate</a:t>
            </a:r>
            <a:r>
              <a:rPr lang="en-US" sz="2800" dirty="0">
                <a:latin typeface="Times New Roman" pitchFamily="18" charset="0"/>
                <a:cs typeface="Times New Roman" pitchFamily="18" charset="0"/>
              </a:rPr>
              <a:t>, in which ATP is split into</a:t>
            </a:r>
          </a:p>
          <a:p>
            <a:pPr marL="0" indent="0" algn="l" rtl="0">
              <a:buNone/>
            </a:pPr>
            <a:r>
              <a:rPr lang="en-US" sz="2800" dirty="0">
                <a:latin typeface="Times New Roman" pitchFamily="18" charset="0"/>
                <a:cs typeface="Times New Roman" pitchFamily="18" charset="0"/>
              </a:rPr>
              <a:t>   AMP and </a:t>
            </a:r>
            <a:r>
              <a:rPr lang="en-US" sz="2800" dirty="0" err="1">
                <a:latin typeface="Times New Roman" pitchFamily="18" charset="0"/>
                <a:cs typeface="Times New Roman" pitchFamily="18" charset="0"/>
              </a:rPr>
              <a:t>PPi</a:t>
            </a:r>
            <a:r>
              <a:rPr lang="en-US" sz="2800" dirty="0">
                <a:latin typeface="Times New Roman" pitchFamily="18" charset="0"/>
                <a:cs typeface="Times New Roman" pitchFamily="18" charset="0"/>
              </a:rPr>
              <a:t>.</a:t>
            </a:r>
          </a:p>
          <a:p>
            <a:pPr marL="274638" indent="-274638" algn="l" rtl="0">
              <a:buNone/>
            </a:pPr>
            <a:r>
              <a:rPr lang="en-US" sz="2800" dirty="0">
                <a:latin typeface="Times New Roman" pitchFamily="18" charset="0"/>
                <a:cs typeface="Times New Roman" pitchFamily="18" charset="0"/>
              </a:rPr>
              <a:t>  • Thus, the net yield from the complete oxidation of </a:t>
            </a:r>
            <a:r>
              <a:rPr lang="en-US" sz="2800" dirty="0" err="1">
                <a:latin typeface="Times New Roman" pitchFamily="18" charset="0"/>
                <a:cs typeface="Times New Roman" pitchFamily="18" charset="0"/>
              </a:rPr>
              <a:t>palmitate</a:t>
            </a:r>
            <a:r>
              <a:rPr lang="en-US" sz="2800" dirty="0">
                <a:latin typeface="Times New Roman" pitchFamily="18" charset="0"/>
                <a:cs typeface="Times New Roman" pitchFamily="18" charset="0"/>
              </a:rPr>
              <a:t> is 129 ATPs</a:t>
            </a:r>
          </a:p>
          <a:p>
            <a:pPr algn="l" rtl="0"/>
            <a:endParaRPr lang="en-US" dirty="0"/>
          </a:p>
          <a:p>
            <a:pPr algn="l" rtl="0"/>
            <a:endParaRPr lang="ar-SA" dirty="0"/>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26</a:t>
            </a:fld>
            <a:endParaRPr lang="en-US">
              <a:solidFill>
                <a:prstClr val="black">
                  <a:tint val="75000"/>
                </a:prstClr>
              </a:solidFill>
            </a:endParaRPr>
          </a:p>
        </p:txBody>
      </p:sp>
    </p:spTree>
    <p:extLst>
      <p:ext uri="{BB962C8B-B14F-4D97-AF65-F5344CB8AC3E}">
        <p14:creationId xmlns:p14="http://schemas.microsoft.com/office/powerpoint/2010/main" val="6564040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412777"/>
            <a:ext cx="6552728" cy="3960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عنصر نائب لرقم الشريحة 2"/>
          <p:cNvSpPr>
            <a:spLocks noGrp="1"/>
          </p:cNvSpPr>
          <p:nvPr>
            <p:ph type="sldNum" sz="quarter" idx="11"/>
          </p:nvPr>
        </p:nvSpPr>
        <p:spPr/>
        <p:txBody>
          <a:bodyPr/>
          <a:lstStyle/>
          <a:p>
            <a:fld id="{22293EC1-5862-44ED-A4CB-D5954F5A5689}" type="slidenum">
              <a:rPr lang="en-US" smtClean="0">
                <a:solidFill>
                  <a:prstClr val="black">
                    <a:tint val="75000"/>
                  </a:prstClr>
                </a:solidFill>
              </a:rPr>
              <a:pPr/>
              <a:t>27</a:t>
            </a:fld>
            <a:endParaRPr lang="en-US">
              <a:solidFill>
                <a:prstClr val="black">
                  <a:tint val="75000"/>
                </a:prstClr>
              </a:solidFill>
            </a:endParaRPr>
          </a:p>
        </p:txBody>
      </p:sp>
    </p:spTree>
    <p:extLst>
      <p:ext uri="{BB962C8B-B14F-4D97-AF65-F5344CB8AC3E}">
        <p14:creationId xmlns:p14="http://schemas.microsoft.com/office/powerpoint/2010/main" val="8999823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811560"/>
          </a:xfrm>
        </p:spPr>
        <p:style>
          <a:lnRef idx="3">
            <a:schemeClr val="lt1"/>
          </a:lnRef>
          <a:fillRef idx="1">
            <a:schemeClr val="accent3"/>
          </a:fillRef>
          <a:effectRef idx="1">
            <a:schemeClr val="accent3"/>
          </a:effectRef>
          <a:fontRef idx="minor">
            <a:schemeClr val="lt1"/>
          </a:fontRef>
        </p:style>
        <p:txBody>
          <a:bodyPr>
            <a:normAutofit/>
          </a:bodyPr>
          <a:lstStyle/>
          <a:p>
            <a:r>
              <a:rPr lang="en-US" sz="2800" dirty="0">
                <a:solidFill>
                  <a:srgbClr val="C00000"/>
                </a:solidFill>
                <a:latin typeface="Times New Roman" pitchFamily="18" charset="0"/>
                <a:cs typeface="Times New Roman" pitchFamily="18" charset="0"/>
              </a:rPr>
              <a:t>Importance  (functions)  of </a:t>
            </a:r>
            <a:r>
              <a:rPr kumimoji="0" lang="en-US" sz="3200" b="0" i="0" u="none" strike="noStrike" kern="0" cap="none" spc="0" normalizeH="0" baseline="0" noProof="0" dirty="0" smtClean="0">
                <a:ln>
                  <a:noFill/>
                </a:ln>
                <a:solidFill>
                  <a:srgbClr val="C00000"/>
                </a:solidFill>
                <a:effectLst/>
                <a:uLnTx/>
                <a:uFillTx/>
                <a:latin typeface="Times New Roman" pitchFamily="18" charset="0"/>
                <a:ea typeface="+mn-ea"/>
                <a:cs typeface="Times New Roman" pitchFamily="18" charset="0"/>
              </a:rPr>
              <a:t>β </a:t>
            </a:r>
            <a:r>
              <a:rPr lang="en-US" sz="2800" dirty="0" smtClean="0">
                <a:solidFill>
                  <a:srgbClr val="C00000"/>
                </a:solidFill>
                <a:latin typeface="Times New Roman" pitchFamily="18" charset="0"/>
                <a:cs typeface="Times New Roman" pitchFamily="18" charset="0"/>
              </a:rPr>
              <a:t>-oxidation</a:t>
            </a:r>
            <a:endParaRPr lang="ar-SA" sz="2800"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323528" y="1600200"/>
            <a:ext cx="8136904" cy="4873752"/>
          </a:xfrm>
        </p:spPr>
        <p:txBody>
          <a:bodyPr/>
          <a:lstStyle/>
          <a:p>
            <a:pPr algn="l" rtl="0"/>
            <a:r>
              <a:rPr lang="en-US" dirty="0"/>
              <a:t>1</a:t>
            </a:r>
            <a:r>
              <a:rPr lang="en-US" sz="2800" dirty="0">
                <a:latin typeface="Times New Roman" pitchFamily="18" charset="0"/>
                <a:cs typeface="Times New Roman" pitchFamily="18" charset="0"/>
              </a:rPr>
              <a:t>. Oxidation of fatty acids is a major source of energy to the body during starvation </a:t>
            </a:r>
          </a:p>
          <a:p>
            <a:pPr algn="l" rtl="0"/>
            <a:r>
              <a:rPr lang="en-US" sz="2800" dirty="0">
                <a:latin typeface="Times New Roman" pitchFamily="18" charset="0"/>
                <a:cs typeface="Times New Roman" pitchFamily="18" charset="0"/>
              </a:rPr>
              <a:t>2.B-oxidation results in the formation of </a:t>
            </a:r>
            <a:r>
              <a:rPr lang="en-US" sz="2800" dirty="0" err="1">
                <a:latin typeface="Times New Roman" pitchFamily="18" charset="0"/>
                <a:cs typeface="Times New Roman" pitchFamily="18" charset="0"/>
              </a:rPr>
              <a:t>acetyl-COA</a:t>
            </a:r>
            <a:r>
              <a:rPr lang="en-US" sz="2800" dirty="0">
                <a:latin typeface="Times New Roman" pitchFamily="18" charset="0"/>
                <a:cs typeface="Times New Roman" pitchFamily="18" charset="0"/>
              </a:rPr>
              <a:t>, which has many important fates e.g. formation cholesterol, synthesis of ketone bodies.</a:t>
            </a:r>
          </a:p>
          <a:p>
            <a:pPr algn="l" rtl="0"/>
            <a:endParaRPr lang="ar-SA" dirty="0"/>
          </a:p>
        </p:txBody>
      </p:sp>
      <p:sp>
        <p:nvSpPr>
          <p:cNvPr id="5" name="عنصر نائب لرقم الشريحة 4"/>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28</a:t>
            </a:fld>
            <a:endParaRPr lang="en-US">
              <a:solidFill>
                <a:prstClr val="black">
                  <a:tint val="75000"/>
                </a:prstClr>
              </a:solidFill>
            </a:endParaRPr>
          </a:p>
        </p:txBody>
      </p:sp>
    </p:spTree>
    <p:extLst>
      <p:ext uri="{BB962C8B-B14F-4D97-AF65-F5344CB8AC3E}">
        <p14:creationId xmlns:p14="http://schemas.microsoft.com/office/powerpoint/2010/main" val="12631338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859216" cy="1143000"/>
          </a:xfrm>
        </p:spPr>
        <p:style>
          <a:lnRef idx="1">
            <a:schemeClr val="accent3"/>
          </a:lnRef>
          <a:fillRef idx="2">
            <a:schemeClr val="accent3"/>
          </a:fillRef>
          <a:effectRef idx="1">
            <a:schemeClr val="accent3"/>
          </a:effectRef>
          <a:fontRef idx="minor">
            <a:schemeClr val="dk1"/>
          </a:fontRef>
        </p:style>
        <p:txBody>
          <a:bodyPr>
            <a:normAutofit/>
          </a:bodyPr>
          <a:lstStyle/>
          <a:p>
            <a:pPr rtl="0"/>
            <a:r>
              <a:rPr lang="en-US" sz="2800" dirty="0" smtClean="0">
                <a:solidFill>
                  <a:srgbClr val="C00000"/>
                </a:solidFill>
                <a:latin typeface="Times New Roman" pitchFamily="18" charset="0"/>
                <a:cs typeface="Times New Roman" pitchFamily="18" charset="0"/>
              </a:rPr>
              <a:t>oxidation </a:t>
            </a:r>
            <a:r>
              <a:rPr lang="en-US" sz="2800" dirty="0">
                <a:solidFill>
                  <a:srgbClr val="C00000"/>
                </a:solidFill>
                <a:latin typeface="Times New Roman" pitchFamily="18" charset="0"/>
                <a:cs typeface="Times New Roman" pitchFamily="18" charset="0"/>
              </a:rPr>
              <a:t>of a Fatty Acid with </a:t>
            </a:r>
            <a:r>
              <a:rPr lang="en-US" sz="2800" dirty="0" smtClean="0">
                <a:solidFill>
                  <a:srgbClr val="C00000"/>
                </a:solidFill>
                <a:latin typeface="Times New Roman" pitchFamily="18" charset="0"/>
                <a:cs typeface="Times New Roman" pitchFamily="18" charset="0"/>
              </a:rPr>
              <a:t>Odd </a:t>
            </a:r>
            <a:r>
              <a:rPr lang="en-US" sz="2800" dirty="0">
                <a:solidFill>
                  <a:srgbClr val="C00000"/>
                </a:solidFill>
                <a:latin typeface="Times New Roman" pitchFamily="18" charset="0"/>
                <a:cs typeface="Times New Roman" pitchFamily="18" charset="0"/>
              </a:rPr>
              <a:t>Number of Carbon Atoms</a:t>
            </a:r>
            <a:endParaRPr lang="ar-SA" sz="2800"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251520" y="1600200"/>
            <a:ext cx="7920880" cy="4873752"/>
          </a:xfrm>
        </p:spPr>
        <p:txBody>
          <a:bodyPr/>
          <a:lstStyle/>
          <a:p>
            <a:pPr algn="l" rtl="0"/>
            <a:r>
              <a:rPr lang="en-US" sz="2800" dirty="0">
                <a:latin typeface="Times New Roman" pitchFamily="18" charset="0"/>
                <a:cs typeface="Times New Roman" pitchFamily="18" charset="0"/>
              </a:rPr>
              <a:t>When fatty acids having an odd number of carbon atoms </a:t>
            </a:r>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They are oxidized by </a:t>
            </a:r>
            <a:r>
              <a:rPr lang="el-GR" sz="2800" dirty="0" smtClean="0">
                <a:latin typeface="Georgia"/>
                <a:cs typeface="Times New Roman" pitchFamily="18" charset="0"/>
              </a:rPr>
              <a:t>α</a:t>
            </a:r>
            <a:r>
              <a:rPr lang="en-US" sz="2800" dirty="0" smtClean="0">
                <a:latin typeface="Georgia"/>
                <a:cs typeface="Times New Roman" pitchFamily="18" charset="0"/>
              </a:rPr>
              <a:t>-oxidation till  a </a:t>
            </a:r>
            <a:r>
              <a:rPr lang="en-US" sz="2800" dirty="0" err="1" smtClean="0">
                <a:solidFill>
                  <a:srgbClr val="000000"/>
                </a:solidFill>
                <a:latin typeface="Times New Roman" pitchFamily="18" charset="0"/>
                <a:cs typeface="Times New Roman" pitchFamily="18" charset="0"/>
              </a:rPr>
              <a:t>propionyl</a:t>
            </a:r>
            <a:r>
              <a:rPr lang="en-US" sz="2800" dirty="0" smtClean="0">
                <a:solidFill>
                  <a:srgbClr val="000000"/>
                </a:solidFill>
                <a:latin typeface="Times New Roman" pitchFamily="18" charset="0"/>
                <a:cs typeface="Times New Roman" pitchFamily="18" charset="0"/>
              </a:rPr>
              <a:t> COA(3carbon) is produced ,</a:t>
            </a:r>
            <a:r>
              <a:rPr lang="en-US" sz="2800" dirty="0" smtClean="0">
                <a:latin typeface="Times New Roman" pitchFamily="18" charset="0"/>
                <a:cs typeface="Times New Roman" pitchFamily="18" charset="0"/>
              </a:rPr>
              <a:t>then </a:t>
            </a:r>
            <a:r>
              <a:rPr lang="en-US" sz="2800" dirty="0" err="1" smtClean="0">
                <a:latin typeface="Times New Roman" pitchFamily="18" charset="0"/>
                <a:cs typeface="Times New Roman" pitchFamily="18" charset="0"/>
              </a:rPr>
              <a:t>propionyl</a:t>
            </a:r>
            <a:r>
              <a:rPr lang="en-US" sz="2800" dirty="0" smtClean="0">
                <a:latin typeface="Times New Roman" pitchFamily="18" charset="0"/>
                <a:cs typeface="Times New Roman" pitchFamily="18" charset="0"/>
              </a:rPr>
              <a:t> COA is converted </a:t>
            </a:r>
            <a:r>
              <a:rPr lang="en-US" sz="2800" dirty="0">
                <a:latin typeface="Times New Roman" pitchFamily="18" charset="0"/>
                <a:cs typeface="Times New Roman" pitchFamily="18" charset="0"/>
              </a:rPr>
              <a:t>by a series of reactions into </a:t>
            </a:r>
            <a:r>
              <a:rPr lang="en-US" sz="2800" dirty="0" err="1">
                <a:latin typeface="Times New Roman" pitchFamily="18" charset="0"/>
                <a:cs typeface="Times New Roman" pitchFamily="18" charset="0"/>
              </a:rPr>
              <a:t>succinyl</a:t>
            </a:r>
            <a:r>
              <a:rPr lang="en-US" sz="2800" dirty="0">
                <a:latin typeface="Times New Roman" pitchFamily="18" charset="0"/>
                <a:cs typeface="Times New Roman" pitchFamily="18" charset="0"/>
              </a:rPr>
              <a:t> COA </a:t>
            </a:r>
            <a:r>
              <a:rPr lang="en-US" sz="2800" dirty="0" smtClean="0">
                <a:latin typeface="Times New Roman" pitchFamily="18" charset="0"/>
                <a:cs typeface="Times New Roman" pitchFamily="18" charset="0"/>
              </a:rPr>
              <a:t>.</a:t>
            </a:r>
          </a:p>
          <a:p>
            <a:r>
              <a:rPr lang="en-US" sz="2800" dirty="0" err="1" smtClean="0">
                <a:latin typeface="Times New Roman" pitchFamily="18" charset="0"/>
                <a:cs typeface="Times New Roman" pitchFamily="18" charset="0"/>
              </a:rPr>
              <a:t>Succinyl</a:t>
            </a: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COA can enter the citric acid cycle </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29</a:t>
            </a:fld>
            <a:endParaRPr lang="en-US">
              <a:solidFill>
                <a:prstClr val="black">
                  <a:tint val="75000"/>
                </a:prstClr>
              </a:solidFill>
            </a:endParaRPr>
          </a:p>
        </p:txBody>
      </p:sp>
    </p:spTree>
    <p:extLst>
      <p:ext uri="{BB962C8B-B14F-4D97-AF65-F5344CB8AC3E}">
        <p14:creationId xmlns:p14="http://schemas.microsoft.com/office/powerpoint/2010/main" val="1664384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955576"/>
          </a:xfrm>
        </p:spPr>
        <p:style>
          <a:lnRef idx="3">
            <a:schemeClr val="lt1"/>
          </a:lnRef>
          <a:fillRef idx="1">
            <a:schemeClr val="accent3"/>
          </a:fillRef>
          <a:effectRef idx="1">
            <a:schemeClr val="accent3"/>
          </a:effectRef>
          <a:fontRef idx="minor">
            <a:schemeClr val="lt1"/>
          </a:fontRef>
        </p:style>
        <p:txBody>
          <a:bodyPr/>
          <a:lstStyle/>
          <a:p>
            <a:r>
              <a:rPr lang="en-US" dirty="0">
                <a:solidFill>
                  <a:srgbClr val="C00000"/>
                </a:solidFill>
                <a:latin typeface="Times New Roman" pitchFamily="18" charset="0"/>
                <a:cs typeface="Times New Roman" pitchFamily="18" charset="0"/>
              </a:rPr>
              <a:t>IMPORTANCE </a:t>
            </a:r>
            <a:r>
              <a:rPr lang="en-US" dirty="0" smtClean="0">
                <a:solidFill>
                  <a:srgbClr val="C00000"/>
                </a:solidFill>
                <a:latin typeface="Times New Roman" pitchFamily="18" charset="0"/>
                <a:cs typeface="Times New Roman" pitchFamily="18" charset="0"/>
              </a:rPr>
              <a:t>OF </a:t>
            </a:r>
            <a:r>
              <a:rPr lang="en-US" dirty="0">
                <a:solidFill>
                  <a:srgbClr val="C00000"/>
                </a:solidFill>
                <a:latin typeface="Times New Roman" pitchFamily="18" charset="0"/>
                <a:cs typeface="Times New Roman" pitchFamily="18" charset="0"/>
              </a:rPr>
              <a:t>LIPIDS </a:t>
            </a:r>
            <a:r>
              <a:rPr lang="en-US" dirty="0" smtClean="0">
                <a:solidFill>
                  <a:srgbClr val="C00000"/>
                </a:solidFill>
                <a:latin typeface="Times New Roman" pitchFamily="18" charset="0"/>
                <a:cs typeface="Times New Roman" pitchFamily="18" charset="0"/>
              </a:rPr>
              <a:t>IN DIET</a:t>
            </a:r>
            <a:endParaRPr lang="ar-SA"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600200"/>
            <a:ext cx="7859216" cy="4873752"/>
          </a:xfrm>
        </p:spPr>
        <p:txBody>
          <a:bodyPr/>
          <a:lstStyle/>
          <a:p>
            <a:pPr marL="514350" indent="-514350" algn="l" rtl="0">
              <a:buFont typeface="+mj-lt"/>
              <a:buAutoNum type="arabicParenR"/>
            </a:pPr>
            <a:r>
              <a:rPr lang="en-US" sz="2800" dirty="0" smtClean="0">
                <a:latin typeface="Times New Roman" pitchFamily="18" charset="0"/>
                <a:cs typeface="Times New Roman" pitchFamily="18" charset="0"/>
              </a:rPr>
              <a:t>Lipids </a:t>
            </a:r>
            <a:r>
              <a:rPr lang="en-US" sz="2800" dirty="0">
                <a:latin typeface="Times New Roman" pitchFamily="18" charset="0"/>
                <a:cs typeface="Times New Roman" pitchFamily="18" charset="0"/>
              </a:rPr>
              <a:t>are one of the main sources of energy in the body. </a:t>
            </a:r>
          </a:p>
          <a:p>
            <a:pPr marL="514350" indent="-514350" algn="l" rtl="0">
              <a:buFont typeface="+mj-lt"/>
              <a:buAutoNum type="arabicParenR"/>
            </a:pPr>
            <a:r>
              <a:rPr lang="en-US" sz="2800" dirty="0" smtClean="0">
                <a:latin typeface="Times New Roman" pitchFamily="18" charset="0"/>
                <a:cs typeface="Times New Roman" pitchFamily="18" charset="0"/>
              </a:rPr>
              <a:t>Lipids </a:t>
            </a:r>
            <a:r>
              <a:rPr lang="en-US" sz="2800" dirty="0">
                <a:latin typeface="Times New Roman" pitchFamily="18" charset="0"/>
                <a:cs typeface="Times New Roman" pitchFamily="18" charset="0"/>
              </a:rPr>
              <a:t>supply the body with essential fatty  acids. </a:t>
            </a:r>
          </a:p>
          <a:p>
            <a:pPr marL="514350" indent="-514350" algn="l" rtl="0">
              <a:buFont typeface="+mj-lt"/>
              <a:buAutoNum type="arabicParenR"/>
            </a:pP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Lipids supply the body with fat soluble  vitamins. </a:t>
            </a:r>
          </a:p>
          <a:p>
            <a:pPr marL="514350" indent="-514350" algn="l" rtl="0">
              <a:buFont typeface="+mj-lt"/>
              <a:buAutoNum type="arabicParenR"/>
            </a:pPr>
            <a:r>
              <a:rPr lang="en-US" sz="2800" dirty="0" smtClean="0">
                <a:latin typeface="Times New Roman" pitchFamily="18" charset="0"/>
                <a:cs typeface="Times New Roman" pitchFamily="18" charset="0"/>
              </a:rPr>
              <a:t>Lipids </a:t>
            </a:r>
            <a:r>
              <a:rPr lang="en-US" sz="2800" dirty="0">
                <a:latin typeface="Times New Roman" pitchFamily="18" charset="0"/>
                <a:cs typeface="Times New Roman" pitchFamily="18" charset="0"/>
              </a:rPr>
              <a:t>make </a:t>
            </a:r>
            <a:r>
              <a:rPr lang="en-US" sz="2800" dirty="0" smtClean="0">
                <a:latin typeface="Times New Roman" pitchFamily="18" charset="0"/>
                <a:cs typeface="Times New Roman" pitchFamily="18" charset="0"/>
              </a:rPr>
              <a:t>diet palatable  </a:t>
            </a:r>
            <a:r>
              <a:rPr lang="en-US" dirty="0" smtClean="0"/>
              <a:t>.</a:t>
            </a:r>
          </a:p>
          <a:p>
            <a:pPr marL="514350" indent="-514350">
              <a:buFont typeface="+mj-lt"/>
              <a:buAutoNum type="arabicParenR"/>
            </a:pPr>
            <a:r>
              <a:rPr lang="en-US" dirty="0"/>
              <a:t> </a:t>
            </a:r>
            <a:r>
              <a:rPr lang="en-US" sz="2800" dirty="0">
                <a:latin typeface="Times New Roman" pitchFamily="18" charset="0"/>
                <a:cs typeface="Times New Roman" pitchFamily="18" charset="0"/>
              </a:rPr>
              <a:t>Fat also acts as an insulating </a:t>
            </a:r>
            <a:r>
              <a:rPr lang="en-US" sz="2800" dirty="0" smtClean="0">
                <a:latin typeface="Times New Roman" pitchFamily="18" charset="0"/>
                <a:cs typeface="Times New Roman" pitchFamily="18" charset="0"/>
              </a:rPr>
              <a:t>material for </a:t>
            </a:r>
            <a:r>
              <a:rPr lang="en-US" sz="2800" dirty="0">
                <a:latin typeface="Times New Roman" pitchFamily="18" charset="0"/>
                <a:cs typeface="Times New Roman" pitchFamily="18" charset="0"/>
              </a:rPr>
              <a:t>maintaining the body temperature of animals.</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fld id="{0B34F065-1154-456A-91E3-76DE8E75E17B}" type="slidenum">
              <a:rPr lang="ar-SA" smtClean="0"/>
              <a:t>3</a:t>
            </a:fld>
            <a:endParaRPr lang="ar-SA"/>
          </a:p>
        </p:txBody>
      </p:sp>
    </p:spTree>
    <p:extLst>
      <p:ext uri="{BB962C8B-B14F-4D97-AF65-F5344CB8AC3E}">
        <p14:creationId xmlns:p14="http://schemas.microsoft.com/office/powerpoint/2010/main" val="41727987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l-GR" dirty="0" smtClean="0">
                <a:solidFill>
                  <a:srgbClr val="C00000"/>
                </a:solidFill>
                <a:latin typeface="Times New Roman" pitchFamily="18" charset="0"/>
                <a:cs typeface="Times New Roman" pitchFamily="18" charset="0"/>
              </a:rPr>
              <a:t>α</a:t>
            </a:r>
            <a:r>
              <a:rPr lang="en-US" dirty="0" smtClean="0">
                <a:solidFill>
                  <a:srgbClr val="C00000"/>
                </a:solidFill>
                <a:latin typeface="Times New Roman" pitchFamily="18" charset="0"/>
                <a:cs typeface="Times New Roman" pitchFamily="18" charset="0"/>
              </a:rPr>
              <a:t>-Oxidation of fatty acids</a:t>
            </a:r>
            <a:endParaRPr lang="ar-SA"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772816"/>
            <a:ext cx="8229600" cy="4094584"/>
          </a:xfrm>
        </p:spPr>
        <p:txBody>
          <a:bodyPr/>
          <a:lstStyle/>
          <a:p>
            <a:r>
              <a:rPr lang="en-US" sz="2400" dirty="0">
                <a:latin typeface="Times New Roman" pitchFamily="18" charset="0"/>
                <a:cs typeface="Times New Roman" pitchFamily="18" charset="0"/>
              </a:rPr>
              <a:t>This type of oxidation occurs in</a:t>
            </a:r>
            <a:r>
              <a:rPr lang="el-GR" sz="2400" dirty="0">
                <a:latin typeface="Times New Roman" pitchFamily="18" charset="0"/>
                <a:cs typeface="Times New Roman" pitchFamily="18" charset="0"/>
              </a:rPr>
              <a:t> α</a:t>
            </a:r>
            <a:r>
              <a:rPr lang="en-US" sz="2400" dirty="0">
                <a:latin typeface="Times New Roman" pitchFamily="18" charset="0"/>
                <a:cs typeface="Times New Roman" pitchFamily="18" charset="0"/>
              </a:rPr>
              <a:t>-position and characterized by :</a:t>
            </a:r>
          </a:p>
          <a:p>
            <a:r>
              <a:rPr lang="en-US" sz="2400" dirty="0">
                <a:latin typeface="Times New Roman" pitchFamily="18" charset="0"/>
                <a:cs typeface="Times New Roman" pitchFamily="18" charset="0"/>
              </a:rPr>
              <a:t>Its mechanism mainly for oxidation of branched chain fatty </a:t>
            </a:r>
            <a:r>
              <a:rPr lang="en-US" sz="2400" dirty="0" err="1">
                <a:latin typeface="Times New Roman" pitchFamily="18" charset="0"/>
                <a:cs typeface="Times New Roman" pitchFamily="18" charset="0"/>
              </a:rPr>
              <a:t>acid,which</a:t>
            </a:r>
            <a:r>
              <a:rPr lang="en-US" sz="2400" dirty="0">
                <a:latin typeface="Times New Roman" pitchFamily="18" charset="0"/>
                <a:cs typeface="Times New Roman" pitchFamily="18" charset="0"/>
              </a:rPr>
              <a:t> are methylated at  </a:t>
            </a:r>
            <a:r>
              <a:rPr lang="el-GR" sz="2400" dirty="0">
                <a:latin typeface="Times New Roman" pitchFamily="18" charset="0"/>
                <a:cs typeface="Times New Roman" pitchFamily="18" charset="0"/>
              </a:rPr>
              <a:t>β</a:t>
            </a:r>
            <a:r>
              <a:rPr lang="en-US" sz="2400" dirty="0">
                <a:latin typeface="Times New Roman" pitchFamily="18" charset="0"/>
                <a:cs typeface="Times New Roman" pitchFamily="18" charset="0"/>
              </a:rPr>
              <a:t>-position </a:t>
            </a:r>
          </a:p>
          <a:p>
            <a:r>
              <a:rPr lang="en-US" sz="2400" dirty="0">
                <a:latin typeface="Times New Roman" pitchFamily="18" charset="0"/>
                <a:cs typeface="Times New Roman" pitchFamily="18" charset="0"/>
              </a:rPr>
              <a:t>Its specific for oxidation of </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phytanic</a:t>
            </a:r>
            <a:r>
              <a:rPr lang="en-US" sz="2400" dirty="0" smtClean="0">
                <a:latin typeface="Times New Roman" pitchFamily="18" charset="0"/>
                <a:cs typeface="Times New Roman" pitchFamily="18" charset="0"/>
              </a:rPr>
              <a:t> acid (</a:t>
            </a:r>
            <a:r>
              <a:rPr lang="en-US" sz="2400" dirty="0">
                <a:latin typeface="Times New Roman" pitchFamily="18" charset="0"/>
                <a:cs typeface="Times New Roman" pitchFamily="18" charset="0"/>
              </a:rPr>
              <a:t>tetra methyl </a:t>
            </a:r>
            <a:r>
              <a:rPr lang="en-US" sz="2400" dirty="0" err="1">
                <a:latin typeface="Times New Roman" pitchFamily="18" charset="0"/>
                <a:cs typeface="Times New Roman" pitchFamily="18" charset="0"/>
              </a:rPr>
              <a:t>palmitic</a:t>
            </a:r>
            <a:r>
              <a:rPr lang="en-US" sz="2400" dirty="0">
                <a:latin typeface="Times New Roman" pitchFamily="18" charset="0"/>
                <a:cs typeface="Times New Roman" pitchFamily="18" charset="0"/>
              </a:rPr>
              <a:t> acid ) present in plant food stuffs </a:t>
            </a:r>
          </a:p>
          <a:p>
            <a:r>
              <a:rPr lang="en-US" sz="2400" dirty="0">
                <a:latin typeface="Times New Roman" pitchFamily="18" charset="0"/>
                <a:cs typeface="Times New Roman" pitchFamily="18" charset="0"/>
              </a:rPr>
              <a:t>Its minor pathway for fatty acid oxidation occurs mainly in brain and nervous tissues </a:t>
            </a:r>
          </a:p>
          <a:p>
            <a:r>
              <a:rPr lang="el-GR" sz="2400" dirty="0">
                <a:latin typeface="Times New Roman" pitchFamily="18" charset="0"/>
                <a:cs typeface="Times New Roman" pitchFamily="18" charset="0"/>
              </a:rPr>
              <a:t>α</a:t>
            </a:r>
            <a:r>
              <a:rPr lang="en-US" sz="2400" dirty="0">
                <a:latin typeface="Times New Roman" pitchFamily="18" charset="0"/>
                <a:cs typeface="Times New Roman" pitchFamily="18" charset="0"/>
              </a:rPr>
              <a:t> -Oxidation does not involve the binding of </a:t>
            </a:r>
            <a:r>
              <a:rPr lang="en-US" sz="2400" dirty="0" smtClean="0">
                <a:latin typeface="Times New Roman" pitchFamily="18" charset="0"/>
                <a:cs typeface="Times New Roman" pitchFamily="18" charset="0"/>
              </a:rPr>
              <a:t>fatty acid </a:t>
            </a:r>
            <a:r>
              <a:rPr lang="en-US" sz="2400" dirty="0">
                <a:latin typeface="Times New Roman" pitchFamily="18" charset="0"/>
                <a:cs typeface="Times New Roman" pitchFamily="18" charset="0"/>
              </a:rPr>
              <a:t>to coenzyme A and no energy is produced</a:t>
            </a:r>
            <a:endParaRPr lang="ar-SA" sz="24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pPr>
              <a:defRPr/>
            </a:pPr>
            <a:fld id="{2076DA3B-6F78-4502-9AEA-B772DB65BF97}" type="slidenum">
              <a:rPr lang="en-US" smtClean="0">
                <a:solidFill>
                  <a:srgbClr val="000000"/>
                </a:solidFill>
              </a:rPr>
              <a:pPr>
                <a:defRPr/>
              </a:pPr>
              <a:t>30</a:t>
            </a:fld>
            <a:endParaRPr lang="en-US">
              <a:solidFill>
                <a:srgbClr val="000000"/>
              </a:solidFill>
            </a:endParaRPr>
          </a:p>
        </p:txBody>
      </p:sp>
    </p:spTree>
    <p:extLst>
      <p:ext uri="{BB962C8B-B14F-4D97-AF65-F5344CB8AC3E}">
        <p14:creationId xmlns:p14="http://schemas.microsoft.com/office/powerpoint/2010/main" val="8132457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en-US" sz="2800" b="1" dirty="0" smtClean="0">
                <a:solidFill>
                  <a:srgbClr val="C00000"/>
                </a:solidFill>
                <a:latin typeface="Times New Roman" pitchFamily="18" charset="0"/>
                <a:cs typeface="Times New Roman" pitchFamily="18" charset="0"/>
              </a:rPr>
              <a:t> </a:t>
            </a:r>
            <a:r>
              <a:rPr lang="en-US" sz="2800" b="1" dirty="0" err="1" smtClean="0">
                <a:solidFill>
                  <a:srgbClr val="C00000"/>
                </a:solidFill>
                <a:latin typeface="Times New Roman" pitchFamily="18" charset="0"/>
                <a:cs typeface="Times New Roman" pitchFamily="18" charset="0"/>
              </a:rPr>
              <a:t>Refsum’s</a:t>
            </a:r>
            <a:r>
              <a:rPr lang="en-US" sz="2800" b="1" dirty="0" smtClean="0">
                <a:solidFill>
                  <a:srgbClr val="C00000"/>
                </a:solidFill>
                <a:latin typeface="Times New Roman" pitchFamily="18" charset="0"/>
                <a:cs typeface="Times New Roman" pitchFamily="18" charset="0"/>
              </a:rPr>
              <a:t> disease</a:t>
            </a:r>
          </a:p>
          <a:p>
            <a:r>
              <a:rPr lang="en-US" sz="2800" dirty="0" smtClean="0">
                <a:latin typeface="Times New Roman" pitchFamily="18" charset="0"/>
                <a:cs typeface="Times New Roman" pitchFamily="18" charset="0"/>
              </a:rPr>
              <a:t>Its inherited deficiency of enzymes responsible for </a:t>
            </a:r>
            <a:r>
              <a:rPr lang="el-GR" sz="2800" dirty="0" smtClean="0">
                <a:latin typeface="Times New Roman" pitchFamily="18" charset="0"/>
                <a:cs typeface="Times New Roman" pitchFamily="18" charset="0"/>
              </a:rPr>
              <a:t>α</a:t>
            </a:r>
            <a:r>
              <a:rPr lang="en-US" sz="2800" dirty="0" smtClean="0">
                <a:latin typeface="Times New Roman" pitchFamily="18" charset="0"/>
                <a:cs typeface="Times New Roman" pitchFamily="18" charset="0"/>
              </a:rPr>
              <a:t>-oxidation of  </a:t>
            </a:r>
            <a:r>
              <a:rPr lang="en-US" sz="2800" dirty="0" err="1" smtClean="0">
                <a:latin typeface="Times New Roman" pitchFamily="18" charset="0"/>
                <a:cs typeface="Times New Roman" pitchFamily="18" charset="0"/>
              </a:rPr>
              <a:t>phytanic</a:t>
            </a:r>
            <a:r>
              <a:rPr lang="en-US" sz="2800" dirty="0" smtClean="0">
                <a:latin typeface="Times New Roman" pitchFamily="18" charset="0"/>
                <a:cs typeface="Times New Roman" pitchFamily="18" charset="0"/>
              </a:rPr>
              <a:t> acid </a:t>
            </a:r>
          </a:p>
          <a:p>
            <a:r>
              <a:rPr lang="en-US" sz="2800" dirty="0" smtClean="0">
                <a:latin typeface="Times New Roman" pitchFamily="18" charset="0"/>
                <a:cs typeface="Times New Roman" pitchFamily="18" charset="0"/>
              </a:rPr>
              <a:t>Manifestation :accumulation of </a:t>
            </a:r>
            <a:r>
              <a:rPr lang="en-US" sz="2800" dirty="0" err="1" smtClean="0">
                <a:latin typeface="Times New Roman" pitchFamily="18" charset="0"/>
                <a:cs typeface="Times New Roman" pitchFamily="18" charset="0"/>
              </a:rPr>
              <a:t>phytanic</a:t>
            </a:r>
            <a:r>
              <a:rPr lang="en-US" sz="2800" dirty="0" smtClean="0">
                <a:latin typeface="Times New Roman" pitchFamily="18" charset="0"/>
                <a:cs typeface="Times New Roman" pitchFamily="18" charset="0"/>
              </a:rPr>
              <a:t> acid in nervous tissue and produce nervous damage </a:t>
            </a:r>
          </a:p>
          <a:p>
            <a:r>
              <a:rPr lang="en-US" sz="2800" dirty="0" err="1" smtClean="0">
                <a:latin typeface="Times New Roman" pitchFamily="18" charset="0"/>
                <a:cs typeface="Times New Roman" pitchFamily="18" charset="0"/>
              </a:rPr>
              <a:t>E.x</a:t>
            </a:r>
            <a:r>
              <a:rPr lang="en-US" sz="2800" dirty="0" smtClean="0">
                <a:latin typeface="Times New Roman" pitchFamily="18" charset="0"/>
                <a:cs typeface="Times New Roman" pitchFamily="18" charset="0"/>
              </a:rPr>
              <a:t>. deafness and blindness</a:t>
            </a:r>
          </a:p>
          <a:p>
            <a:endParaRPr lang="en-US" dirty="0" smtClean="0">
              <a:latin typeface="Georgia"/>
            </a:endParaRPr>
          </a:p>
          <a:p>
            <a:endParaRPr lang="ar-SA" dirty="0"/>
          </a:p>
        </p:txBody>
      </p:sp>
      <p:sp>
        <p:nvSpPr>
          <p:cNvPr id="5" name="عنصر نائب لرقم الشريحة 4"/>
          <p:cNvSpPr>
            <a:spLocks noGrp="1"/>
          </p:cNvSpPr>
          <p:nvPr>
            <p:ph type="sldNum" sz="quarter" idx="11"/>
          </p:nvPr>
        </p:nvSpPr>
        <p:spPr/>
        <p:txBody>
          <a:bodyPr/>
          <a:lstStyle/>
          <a:p>
            <a:pPr>
              <a:defRPr/>
            </a:pPr>
            <a:fld id="{2076DA3B-6F78-4502-9AEA-B772DB65BF97}" type="slidenum">
              <a:rPr lang="en-US" smtClean="0">
                <a:solidFill>
                  <a:srgbClr val="000000"/>
                </a:solidFill>
              </a:rPr>
              <a:pPr>
                <a:defRPr/>
              </a:pPr>
              <a:t>31</a:t>
            </a:fld>
            <a:endParaRPr lang="en-US">
              <a:solidFill>
                <a:srgbClr val="000000"/>
              </a:solidFill>
            </a:endParaRPr>
          </a:p>
        </p:txBody>
      </p:sp>
    </p:spTree>
    <p:extLst>
      <p:ext uri="{BB962C8B-B14F-4D97-AF65-F5344CB8AC3E}">
        <p14:creationId xmlns:p14="http://schemas.microsoft.com/office/powerpoint/2010/main" val="24636043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2800" dirty="0" smtClean="0">
                <a:solidFill>
                  <a:srgbClr val="C00000"/>
                </a:solidFill>
                <a:latin typeface="Times New Roman" pitchFamily="18" charset="0"/>
                <a:cs typeface="Times New Roman" pitchFamily="18" charset="0"/>
              </a:rPr>
              <a:t>Omega (</a:t>
            </a:r>
            <a:r>
              <a:rPr lang="el-GR" sz="2800" dirty="0" smtClean="0">
                <a:solidFill>
                  <a:srgbClr val="C00000"/>
                </a:solidFill>
                <a:latin typeface="Times New Roman" pitchFamily="18" charset="0"/>
                <a:cs typeface="Times New Roman" pitchFamily="18" charset="0"/>
              </a:rPr>
              <a:t>ω</a:t>
            </a:r>
            <a:r>
              <a:rPr lang="en-US" dirty="0" smtClean="0">
                <a:solidFill>
                  <a:srgbClr val="C00000"/>
                </a:solidFill>
                <a:latin typeface="Times New Roman" pitchFamily="18" charset="0"/>
                <a:cs typeface="Times New Roman" pitchFamily="18" charset="0"/>
              </a:rPr>
              <a:t>-Oxidation of fatty acids)</a:t>
            </a:r>
            <a:endParaRPr lang="ar-SA"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628800"/>
            <a:ext cx="8229600" cy="4238600"/>
          </a:xfrm>
        </p:spPr>
        <p:txBody>
          <a:bodyPr/>
          <a:lstStyle/>
          <a:p>
            <a:r>
              <a:rPr lang="en-US" sz="2800" dirty="0" smtClean="0">
                <a:latin typeface="Times New Roman" pitchFamily="18" charset="0"/>
                <a:cs typeface="Times New Roman" pitchFamily="18" charset="0"/>
              </a:rPr>
              <a:t>This is a minor pathway. It involves</a:t>
            </a:r>
          </a:p>
          <a:p>
            <a:r>
              <a:rPr lang="en-US" sz="2800" dirty="0" smtClean="0">
                <a:latin typeface="Times New Roman" pitchFamily="18" charset="0"/>
                <a:cs typeface="Times New Roman" pitchFamily="18" charset="0"/>
              </a:rPr>
              <a:t>hydroxylation followed by oxidation of </a:t>
            </a:r>
            <a:r>
              <a:rPr lang="el-GR" sz="1800" dirty="0" smtClean="0">
                <a:latin typeface="Times New Roman" pitchFamily="18" charset="0"/>
                <a:cs typeface="Times New Roman" pitchFamily="18" charset="0"/>
              </a:rPr>
              <a:t>ω</a:t>
            </a:r>
            <a:r>
              <a:rPr lang="en-US" sz="2800" dirty="0" smtClean="0">
                <a:latin typeface="Times New Roman" pitchFamily="18" charset="0"/>
                <a:cs typeface="Times New Roman" pitchFamily="18" charset="0"/>
              </a:rPr>
              <a:t> –carbon present as a methyl group at the other end (at one end carboxyl group is present) of fatty acid</a:t>
            </a:r>
          </a:p>
          <a:p>
            <a:r>
              <a:rPr lang="en-US" sz="2800" dirty="0" smtClean="0">
                <a:latin typeface="Times New Roman" pitchFamily="18" charset="0"/>
                <a:cs typeface="Times New Roman" pitchFamily="18" charset="0"/>
              </a:rPr>
              <a:t>This reaction catalyzed by hydroxylase enzyme , NADPH and O2</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pPr>
              <a:defRPr/>
            </a:pPr>
            <a:fld id="{2076DA3B-6F78-4502-9AEA-B772DB65BF97}" type="slidenum">
              <a:rPr lang="en-US" smtClean="0">
                <a:solidFill>
                  <a:srgbClr val="000000"/>
                </a:solidFill>
              </a:rPr>
              <a:pPr>
                <a:defRPr/>
              </a:pPr>
              <a:t>32</a:t>
            </a:fld>
            <a:endParaRPr lang="en-US">
              <a:solidFill>
                <a:srgbClr val="00000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4437112"/>
            <a:ext cx="2448272" cy="1355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16080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r>
              <a:rPr lang="en-US" sz="3200" dirty="0" smtClean="0">
                <a:solidFill>
                  <a:srgbClr val="0070C0"/>
                </a:solidFill>
                <a:latin typeface="Times New Roman" pitchFamily="18" charset="0"/>
                <a:cs typeface="Times New Roman" pitchFamily="18" charset="0"/>
              </a:rPr>
              <a:t>Source and fate of active acetate (acetyl COA)</a:t>
            </a:r>
            <a:endParaRPr lang="ar-SA" sz="3200" dirty="0">
              <a:solidFill>
                <a:srgbClr val="0070C0"/>
              </a:solidFill>
              <a:latin typeface="Times New Roman" pitchFamily="18" charset="0"/>
              <a:cs typeface="Times New Roman" pitchFamily="18" charset="0"/>
            </a:endParaRPr>
          </a:p>
        </p:txBody>
      </p:sp>
      <p:sp>
        <p:nvSpPr>
          <p:cNvPr id="4" name="عنصر نائب لرقم الشريحة 3"/>
          <p:cNvSpPr>
            <a:spLocks noGrp="1"/>
          </p:cNvSpPr>
          <p:nvPr>
            <p:ph type="sldNum" sz="quarter" idx="11"/>
          </p:nvPr>
        </p:nvSpPr>
        <p:spPr/>
        <p:txBody>
          <a:bodyPr/>
          <a:lstStyle/>
          <a:p>
            <a:fld id="{22293EC1-5862-44ED-A4CB-D5954F5A5689}" type="slidenum">
              <a:rPr lang="en-US" smtClean="0">
                <a:solidFill>
                  <a:prstClr val="black">
                    <a:tint val="75000"/>
                  </a:prstClr>
                </a:solidFill>
              </a:rPr>
              <a:pPr/>
              <a:t>33</a:t>
            </a:fld>
            <a:endParaRPr lang="en-US">
              <a:solidFill>
                <a:prstClr val="black">
                  <a:tint val="75000"/>
                </a:prst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844824"/>
            <a:ext cx="7704856" cy="4032446"/>
          </a:xfrm>
          <a:prstGeom prst="rect">
            <a:avLst/>
          </a:prstGeom>
          <a:ln/>
          <a:extLst/>
        </p:spPr>
        <p:style>
          <a:lnRef idx="1">
            <a:schemeClr val="accent3"/>
          </a:lnRef>
          <a:fillRef idx="2">
            <a:schemeClr val="accent3"/>
          </a:fillRef>
          <a:effectRef idx="1">
            <a:schemeClr val="accent3"/>
          </a:effectRef>
          <a:fontRef idx="minor">
            <a:schemeClr val="dk1"/>
          </a:fontRef>
        </p:style>
      </p:pic>
    </p:spTree>
    <p:extLst>
      <p:ext uri="{BB962C8B-B14F-4D97-AF65-F5344CB8AC3E}">
        <p14:creationId xmlns:p14="http://schemas.microsoft.com/office/powerpoint/2010/main" val="26526291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260648"/>
            <a:ext cx="7992888" cy="1143000"/>
          </a:xfrm>
        </p:spPr>
        <p:style>
          <a:lnRef idx="3">
            <a:schemeClr val="lt1"/>
          </a:lnRef>
          <a:fillRef idx="1">
            <a:schemeClr val="accent3"/>
          </a:fillRef>
          <a:effectRef idx="1">
            <a:schemeClr val="accent3"/>
          </a:effectRef>
          <a:fontRef idx="minor">
            <a:schemeClr val="lt1"/>
          </a:fontRef>
        </p:style>
        <p:txBody>
          <a:bodyPr/>
          <a:lstStyle/>
          <a:p>
            <a:pPr rtl="0"/>
            <a:r>
              <a:rPr lang="en-US" dirty="0">
                <a:solidFill>
                  <a:srgbClr val="C00000"/>
                </a:solidFill>
                <a:latin typeface="Times New Roman" pitchFamily="18" charset="0"/>
                <a:cs typeface="Times New Roman" pitchFamily="18" charset="0"/>
              </a:rPr>
              <a:t>KETONE BODY METABOLISM</a:t>
            </a:r>
            <a:endParaRPr lang="ar-SA"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600200"/>
            <a:ext cx="7931224" cy="4873752"/>
          </a:xfrm>
        </p:spPr>
        <p:txBody>
          <a:bodyPr>
            <a:normAutofit/>
          </a:bodyPr>
          <a:lstStyle/>
          <a:p>
            <a:pPr algn="l" rtl="0"/>
            <a:r>
              <a:rPr lang="en-US" sz="2800" dirty="0">
                <a:latin typeface="Times New Roman" pitchFamily="18" charset="0"/>
                <a:cs typeface="Times New Roman" pitchFamily="18" charset="0"/>
              </a:rPr>
              <a:t>These are 3 compounds formed by the liver  and include acetoacetate,  </a:t>
            </a:r>
            <a:r>
              <a:rPr lang="el-GR" sz="2800" dirty="0">
                <a:latin typeface="Times New Roman" pitchFamily="18" charset="0"/>
                <a:cs typeface="Times New Roman" pitchFamily="18" charset="0"/>
              </a:rPr>
              <a:t>β-</a:t>
            </a:r>
            <a:r>
              <a:rPr lang="en-US" sz="2800" dirty="0" err="1">
                <a:latin typeface="Times New Roman" pitchFamily="18" charset="0"/>
                <a:cs typeface="Times New Roman" pitchFamily="18" charset="0"/>
              </a:rPr>
              <a:t>hydroxy</a:t>
            </a:r>
            <a:r>
              <a:rPr lang="en-US" sz="2800" dirty="0">
                <a:latin typeface="Times New Roman" pitchFamily="18" charset="0"/>
                <a:cs typeface="Times New Roman" pitchFamily="18" charset="0"/>
              </a:rPr>
              <a:t> butyrate, and acetone</a:t>
            </a:r>
          </a:p>
          <a:p>
            <a:pPr algn="l" rtl="0"/>
            <a:r>
              <a:rPr lang="en-US" sz="2800" dirty="0">
                <a:latin typeface="Times New Roman" pitchFamily="18" charset="0"/>
                <a:cs typeface="Times New Roman" pitchFamily="18" charset="0"/>
              </a:rPr>
              <a:t>In the fasting state, the liver converts excess acetyl-CoA from β-oxidation of fatty acids into ketone bodies</a:t>
            </a:r>
          </a:p>
        </p:txBody>
      </p:sp>
      <p:sp>
        <p:nvSpPr>
          <p:cNvPr id="5" name="عنصر نائب لرقم الشريحة 4"/>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34</a:t>
            </a:fld>
            <a:endParaRPr lang="en-US">
              <a:solidFill>
                <a:prstClr val="black">
                  <a:tint val="75000"/>
                </a:prstClr>
              </a:solidFill>
            </a:endParaRPr>
          </a:p>
        </p:txBody>
      </p:sp>
    </p:spTree>
    <p:extLst>
      <p:ext uri="{BB962C8B-B14F-4D97-AF65-F5344CB8AC3E}">
        <p14:creationId xmlns:p14="http://schemas.microsoft.com/office/powerpoint/2010/main" val="41330486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48680"/>
            <a:ext cx="8075240" cy="868958"/>
          </a:xfrm>
        </p:spPr>
        <p:style>
          <a:lnRef idx="3">
            <a:schemeClr val="lt1"/>
          </a:lnRef>
          <a:fillRef idx="1">
            <a:schemeClr val="accent3"/>
          </a:fillRef>
          <a:effectRef idx="1">
            <a:schemeClr val="accent3"/>
          </a:effectRef>
          <a:fontRef idx="minor">
            <a:schemeClr val="lt1"/>
          </a:fontRef>
        </p:style>
        <p:txBody>
          <a:bodyPr>
            <a:normAutofit fontScale="90000"/>
          </a:bodyPr>
          <a:lstStyle/>
          <a:p>
            <a:pPr marL="342900" lvl="0" indent="-342900" rtl="0">
              <a:spcBef>
                <a:spcPct val="20000"/>
              </a:spcBef>
            </a:pPr>
            <a:r>
              <a:rPr lang="en-US" sz="2800" dirty="0">
                <a:solidFill>
                  <a:srgbClr val="C00000"/>
                </a:solidFill>
                <a:latin typeface="Times New Roman" pitchFamily="18" charset="0"/>
                <a:cs typeface="Times New Roman" pitchFamily="18" charset="0"/>
              </a:rPr>
              <a:t>FUNCTIONS (IMPORTANCE)  OF KETONE </a:t>
            </a:r>
            <a:r>
              <a:rPr lang="en-US" sz="2800" dirty="0" smtClean="0">
                <a:solidFill>
                  <a:srgbClr val="C00000"/>
                </a:solidFill>
                <a:latin typeface="Times New Roman" pitchFamily="18" charset="0"/>
                <a:cs typeface="Times New Roman" pitchFamily="18" charset="0"/>
              </a:rPr>
              <a:t>BODIES</a:t>
            </a:r>
            <a:endParaRPr lang="ar-SA" sz="3200"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556792"/>
            <a:ext cx="8229600" cy="4310608"/>
          </a:xfrm>
        </p:spPr>
        <p:txBody>
          <a:bodyPr>
            <a:normAutofit/>
          </a:bodyPr>
          <a:lstStyle/>
          <a:p>
            <a:pPr marL="0" lvl="0" indent="0">
              <a:buNone/>
            </a:pPr>
            <a:r>
              <a:rPr lang="en-US" b="1" dirty="0" smtClean="0">
                <a:solidFill>
                  <a:srgbClr val="C00000"/>
                </a:solidFill>
              </a:rPr>
              <a:t> </a:t>
            </a:r>
            <a:r>
              <a:rPr lang="en-US" dirty="0">
                <a:solidFill>
                  <a:srgbClr val="C00000"/>
                </a:solidFill>
                <a:latin typeface="Times New Roman" pitchFamily="18" charset="0"/>
                <a:cs typeface="Times New Roman" pitchFamily="18" charset="0"/>
              </a:rPr>
              <a:t>Source of energy </a:t>
            </a:r>
            <a:endParaRPr lang="ar-SA" dirty="0">
              <a:solidFill>
                <a:srgbClr val="C00000"/>
              </a:solidFill>
              <a:latin typeface="Times New Roman" pitchFamily="18" charset="0"/>
              <a:cs typeface="Times New Roman" pitchFamily="18" charset="0"/>
            </a:endParaRPr>
          </a:p>
          <a:p>
            <a:pPr algn="l" rtl="0"/>
            <a:r>
              <a:rPr lang="en-US" sz="3000" dirty="0">
                <a:latin typeface="Times New Roman" pitchFamily="18" charset="0"/>
                <a:cs typeface="Times New Roman" pitchFamily="18" charset="0"/>
              </a:rPr>
              <a:t>Skeletal muscles, cardiac  muscles, kidneys  and most  of tissues can use ketone bodies as a source of energy in prolonged fasting  and starvation.</a:t>
            </a:r>
          </a:p>
          <a:p>
            <a:pPr algn="l" rtl="0"/>
            <a:r>
              <a:rPr lang="en-US" sz="3000" dirty="0">
                <a:latin typeface="Times New Roman" pitchFamily="18" charset="0"/>
                <a:cs typeface="Times New Roman" pitchFamily="18" charset="0"/>
              </a:rPr>
              <a:t>Brain tissue can also oxidize ketone bodies  within 5 to 6 days of starvation.</a:t>
            </a:r>
          </a:p>
          <a:p>
            <a:pPr algn="l" rtl="0"/>
            <a:r>
              <a:rPr lang="en-US" sz="3000" dirty="0">
                <a:latin typeface="Times New Roman" pitchFamily="18" charset="0"/>
                <a:cs typeface="Times New Roman" pitchFamily="18" charset="0"/>
              </a:rPr>
              <a:t>Liver does not contain enzymes for ketone  bodies oxidation (</a:t>
            </a:r>
            <a:r>
              <a:rPr lang="en-US" sz="3000" dirty="0" err="1">
                <a:latin typeface="Times New Roman" pitchFamily="18" charset="0"/>
                <a:cs typeface="Times New Roman" pitchFamily="18" charset="0"/>
              </a:rPr>
              <a:t>ketolysis</a:t>
            </a:r>
            <a:r>
              <a:rPr lang="en-US" sz="3000" dirty="0">
                <a:latin typeface="Times New Roman" pitchFamily="18" charset="0"/>
                <a:cs typeface="Times New Roman" pitchFamily="18" charset="0"/>
              </a:rPr>
              <a:t>).</a:t>
            </a:r>
            <a:endParaRPr lang="ar-SA" sz="30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35</a:t>
            </a:fld>
            <a:endParaRPr lang="en-US">
              <a:solidFill>
                <a:prstClr val="black">
                  <a:tint val="75000"/>
                </a:prstClr>
              </a:solidFill>
            </a:endParaRPr>
          </a:p>
        </p:txBody>
      </p:sp>
    </p:spTree>
    <p:extLst>
      <p:ext uri="{BB962C8B-B14F-4D97-AF65-F5344CB8AC3E}">
        <p14:creationId xmlns:p14="http://schemas.microsoft.com/office/powerpoint/2010/main" val="11565395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76672"/>
            <a:ext cx="7931224" cy="940966"/>
          </a:xfrm>
        </p:spPr>
        <p:style>
          <a:lnRef idx="3">
            <a:schemeClr val="lt1"/>
          </a:lnRef>
          <a:fillRef idx="1">
            <a:schemeClr val="accent3"/>
          </a:fillRef>
          <a:effectRef idx="1">
            <a:schemeClr val="accent3"/>
          </a:effectRef>
          <a:fontRef idx="minor">
            <a:schemeClr val="lt1"/>
          </a:fontRef>
        </p:style>
        <p:txBody>
          <a:bodyPr>
            <a:normAutofit/>
          </a:bodyPr>
          <a:lstStyle/>
          <a:p>
            <a:pPr rtl="0"/>
            <a:r>
              <a:rPr lang="en-US" dirty="0"/>
              <a:t> </a:t>
            </a:r>
            <a:r>
              <a:rPr lang="en-US" sz="2400" dirty="0">
                <a:solidFill>
                  <a:srgbClr val="C00000"/>
                </a:solidFill>
                <a:latin typeface="Times New Roman" pitchFamily="18" charset="0"/>
                <a:cs typeface="Times New Roman" pitchFamily="18" charset="0"/>
              </a:rPr>
              <a:t>SYNTHESIS </a:t>
            </a:r>
            <a:r>
              <a:rPr lang="en-US" sz="2400" dirty="0" smtClean="0">
                <a:solidFill>
                  <a:srgbClr val="C00000"/>
                </a:solidFill>
                <a:latin typeface="Times New Roman" pitchFamily="18" charset="0"/>
                <a:cs typeface="Times New Roman" pitchFamily="18" charset="0"/>
              </a:rPr>
              <a:t>OF KETONE BODIES (KETOGENESIS)</a:t>
            </a:r>
            <a:endParaRPr lang="ar-SA" sz="2400"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600200"/>
            <a:ext cx="8003232" cy="4873752"/>
          </a:xfrm>
        </p:spPr>
        <p:txBody>
          <a:bodyPr/>
          <a:lstStyle/>
          <a:p>
            <a:pPr algn="l" rtl="0"/>
            <a:r>
              <a:rPr lang="en-US" dirty="0">
                <a:solidFill>
                  <a:srgbClr val="C00000"/>
                </a:solidFill>
                <a:latin typeface="Times New Roman" pitchFamily="18" charset="0"/>
                <a:cs typeface="Times New Roman" pitchFamily="18" charset="0"/>
              </a:rPr>
              <a:t>Acetoacetate</a:t>
            </a:r>
            <a:r>
              <a:rPr lang="en-US" dirty="0">
                <a:solidFill>
                  <a:srgbClr val="C00000"/>
                </a:solidFill>
              </a:rPr>
              <a:t> </a:t>
            </a:r>
            <a:r>
              <a:rPr lang="en-US" sz="2800" dirty="0">
                <a:latin typeface="Times New Roman" pitchFamily="18" charset="0"/>
                <a:cs typeface="Times New Roman" pitchFamily="18" charset="0"/>
              </a:rPr>
              <a:t>is the primary ketone body while</a:t>
            </a:r>
          </a:p>
          <a:p>
            <a:pPr algn="l" rtl="0"/>
            <a:r>
              <a:rPr lang="en-US" dirty="0">
                <a:solidFill>
                  <a:srgbClr val="C00000"/>
                </a:solidFill>
                <a:latin typeface="Times New Roman" pitchFamily="18" charset="0"/>
                <a:cs typeface="Times New Roman" pitchFamily="18" charset="0"/>
              </a:rPr>
              <a:t>beta-</a:t>
            </a:r>
            <a:r>
              <a:rPr lang="en-US" dirty="0" err="1">
                <a:solidFill>
                  <a:srgbClr val="C00000"/>
                </a:solidFill>
                <a:latin typeface="Times New Roman" pitchFamily="18" charset="0"/>
                <a:cs typeface="Times New Roman" pitchFamily="18" charset="0"/>
              </a:rPr>
              <a:t>hydroxy</a:t>
            </a:r>
            <a:r>
              <a:rPr lang="en-US" dirty="0">
                <a:solidFill>
                  <a:srgbClr val="C00000"/>
                </a:solidFill>
                <a:latin typeface="Times New Roman" pitchFamily="18" charset="0"/>
                <a:cs typeface="Times New Roman" pitchFamily="18" charset="0"/>
              </a:rPr>
              <a:t> butyrate and acetone </a:t>
            </a:r>
            <a:r>
              <a:rPr lang="en-US" sz="2800" dirty="0">
                <a:latin typeface="Times New Roman" pitchFamily="18" charset="0"/>
                <a:cs typeface="Times New Roman" pitchFamily="18" charset="0"/>
              </a:rPr>
              <a:t>are secondary</a:t>
            </a:r>
          </a:p>
          <a:p>
            <a:pPr algn="l" rtl="0"/>
            <a:r>
              <a:rPr lang="en-US" dirty="0">
                <a:solidFill>
                  <a:srgbClr val="C00000"/>
                </a:solidFill>
                <a:latin typeface="Times New Roman" pitchFamily="18" charset="0"/>
                <a:cs typeface="Times New Roman" pitchFamily="18" charset="0"/>
              </a:rPr>
              <a:t>Ketone bodies</a:t>
            </a:r>
            <a:r>
              <a:rPr lang="en-US" dirty="0" smtClean="0"/>
              <a:t>.</a:t>
            </a:r>
            <a:r>
              <a:rPr lang="en-US" sz="2800" dirty="0">
                <a:latin typeface="Times New Roman" pitchFamily="18" charset="0"/>
                <a:cs typeface="Times New Roman" pitchFamily="18" charset="0"/>
              </a:rPr>
              <a:t> They are synthesized exclusively by the  liver mitochondria .</a:t>
            </a:r>
          </a:p>
          <a:p>
            <a:pPr algn="l" rtl="0"/>
            <a:r>
              <a:rPr lang="en-US" sz="2800" dirty="0">
                <a:latin typeface="Times New Roman" pitchFamily="18" charset="0"/>
                <a:cs typeface="Times New Roman" pitchFamily="18" charset="0"/>
              </a:rPr>
              <a:t>Precursors :Acetyl COA(derived from fatty acid oxidation and </a:t>
            </a:r>
            <a:r>
              <a:rPr lang="en-US" sz="2800" dirty="0" err="1">
                <a:latin typeface="Times New Roman" pitchFamily="18" charset="0"/>
                <a:cs typeface="Times New Roman" pitchFamily="18" charset="0"/>
              </a:rPr>
              <a:t>ketogenic</a:t>
            </a:r>
            <a:r>
              <a:rPr lang="en-US" sz="2800" dirty="0">
                <a:latin typeface="Times New Roman" pitchFamily="18" charset="0"/>
                <a:cs typeface="Times New Roman" pitchFamily="18" charset="0"/>
              </a:rPr>
              <a:t> amino acids)</a:t>
            </a:r>
          </a:p>
          <a:p>
            <a:pPr marL="0" indent="0" algn="l" rtl="0">
              <a:buNone/>
            </a:pPr>
            <a:r>
              <a:rPr lang="en-US" dirty="0" smtClean="0"/>
              <a:t> </a:t>
            </a:r>
            <a:endParaRPr lang="ar-SA" dirty="0"/>
          </a:p>
        </p:txBody>
      </p:sp>
      <p:sp>
        <p:nvSpPr>
          <p:cNvPr id="5" name="عنصر نائب لرقم الشريحة 4"/>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36</a:t>
            </a:fld>
            <a:endParaRPr lang="en-US">
              <a:solidFill>
                <a:prstClr val="black">
                  <a:tint val="75000"/>
                </a:prstClr>
              </a:solidFill>
            </a:endParaRPr>
          </a:p>
        </p:txBody>
      </p:sp>
    </p:spTree>
    <p:extLst>
      <p:ext uri="{BB962C8B-B14F-4D97-AF65-F5344CB8AC3E}">
        <p14:creationId xmlns:p14="http://schemas.microsoft.com/office/powerpoint/2010/main" val="160502663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6288359"/>
            <a:ext cx="390525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عنصر نائب لرقم الشريحة 2"/>
          <p:cNvSpPr>
            <a:spLocks noGrp="1"/>
          </p:cNvSpPr>
          <p:nvPr>
            <p:ph type="sldNum" sz="quarter" idx="11"/>
          </p:nvPr>
        </p:nvSpPr>
        <p:spPr/>
        <p:txBody>
          <a:bodyPr/>
          <a:lstStyle/>
          <a:p>
            <a:fld id="{22293EC1-5862-44ED-A4CB-D5954F5A5689}" type="slidenum">
              <a:rPr lang="en-US" smtClean="0">
                <a:solidFill>
                  <a:prstClr val="black">
                    <a:tint val="75000"/>
                  </a:prstClr>
                </a:solidFill>
              </a:rPr>
              <a:pPr/>
              <a:t>37</a:t>
            </a:fld>
            <a:endParaRPr lang="en-US">
              <a:solidFill>
                <a:prstClr val="black">
                  <a:tint val="75000"/>
                </a:prstClr>
              </a:solidFill>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692697"/>
            <a:ext cx="7344815"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22990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787208" cy="1143000"/>
          </a:xfrm>
        </p:spPr>
        <p:txBody>
          <a:bodyPr/>
          <a:lstStyle/>
          <a:p>
            <a:pPr>
              <a:spcBef>
                <a:spcPct val="20000"/>
              </a:spcBef>
              <a:buClr>
                <a:schemeClr val="bg2"/>
              </a:buClr>
              <a:buSzPct val="75000"/>
            </a:pPr>
            <a:r>
              <a:rPr lang="en-US" sz="3200" dirty="0">
                <a:solidFill>
                  <a:srgbClr val="C00000"/>
                </a:solidFill>
                <a:latin typeface="Times New Roman" pitchFamily="18" charset="0"/>
                <a:ea typeface="+mn-ea"/>
                <a:cs typeface="Times New Roman" pitchFamily="18" charset="0"/>
              </a:rPr>
              <a:t>Oxidation of ketone bodies (</a:t>
            </a:r>
            <a:r>
              <a:rPr lang="en-US" sz="3200" dirty="0" err="1">
                <a:solidFill>
                  <a:srgbClr val="C00000"/>
                </a:solidFill>
                <a:latin typeface="Times New Roman" pitchFamily="18" charset="0"/>
                <a:ea typeface="+mn-ea"/>
                <a:cs typeface="Times New Roman" pitchFamily="18" charset="0"/>
              </a:rPr>
              <a:t>ketolysis</a:t>
            </a:r>
            <a:r>
              <a:rPr lang="en-US" sz="3200" dirty="0">
                <a:solidFill>
                  <a:srgbClr val="C00000"/>
                </a:solidFill>
                <a:latin typeface="Times New Roman" pitchFamily="18" charset="0"/>
                <a:ea typeface="+mn-ea"/>
                <a:cs typeface="Times New Roman" pitchFamily="18" charset="0"/>
              </a:rPr>
              <a:t>)</a:t>
            </a:r>
            <a:endParaRPr lang="ar-SA" sz="3200" dirty="0">
              <a:solidFill>
                <a:srgbClr val="C00000"/>
              </a:solidFill>
              <a:latin typeface="Times New Roman" pitchFamily="18" charset="0"/>
              <a:ea typeface="+mn-ea"/>
              <a:cs typeface="Times New Roman" pitchFamily="18" charset="0"/>
            </a:endParaRPr>
          </a:p>
        </p:txBody>
      </p:sp>
      <p:sp>
        <p:nvSpPr>
          <p:cNvPr id="3" name="عنصر نائب للمحتوى 2"/>
          <p:cNvSpPr>
            <a:spLocks noGrp="1"/>
          </p:cNvSpPr>
          <p:nvPr>
            <p:ph idx="1"/>
          </p:nvPr>
        </p:nvSpPr>
        <p:spPr>
          <a:xfrm>
            <a:off x="457200" y="1600200"/>
            <a:ext cx="8219256" cy="4873752"/>
          </a:xfrm>
        </p:spPr>
        <p:txBody>
          <a:bodyPr>
            <a:normAutofit fontScale="70000" lnSpcReduction="20000"/>
          </a:bodyPr>
          <a:lstStyle/>
          <a:p>
            <a:pPr algn="l" rtl="0"/>
            <a:r>
              <a:rPr lang="en-US" sz="4000" dirty="0" err="1">
                <a:latin typeface="Times New Roman" pitchFamily="18" charset="0"/>
                <a:cs typeface="Times New Roman" pitchFamily="18" charset="0"/>
              </a:rPr>
              <a:t>Ketolysis</a:t>
            </a:r>
            <a:r>
              <a:rPr lang="en-US" sz="4000" dirty="0">
                <a:latin typeface="Times New Roman" pitchFamily="18" charset="0"/>
                <a:cs typeface="Times New Roman" pitchFamily="18" charset="0"/>
              </a:rPr>
              <a:t> occurs in intracellular location :mitochondria </a:t>
            </a:r>
          </a:p>
          <a:p>
            <a:pPr algn="l" rtl="0"/>
            <a:r>
              <a:rPr lang="en-US" sz="4000" dirty="0">
                <a:latin typeface="Times New Roman" pitchFamily="18" charset="0"/>
                <a:cs typeface="Times New Roman" pitchFamily="18" charset="0"/>
              </a:rPr>
              <a:t>Organ location :extra hepatic tissues as muscles</a:t>
            </a:r>
          </a:p>
          <a:p>
            <a:pPr marL="0" indent="0" algn="l" rtl="0">
              <a:buNone/>
            </a:pPr>
            <a:r>
              <a:rPr lang="en-US" sz="4000" dirty="0">
                <a:latin typeface="Times New Roman" pitchFamily="18" charset="0"/>
                <a:cs typeface="Times New Roman" pitchFamily="18" charset="0"/>
              </a:rPr>
              <a:t>    Note :</a:t>
            </a:r>
            <a:r>
              <a:rPr lang="en-US" sz="4000" dirty="0" err="1">
                <a:latin typeface="Times New Roman" pitchFamily="18" charset="0"/>
                <a:cs typeface="Times New Roman" pitchFamily="18" charset="0"/>
              </a:rPr>
              <a:t>ketolysis</a:t>
            </a:r>
            <a:r>
              <a:rPr lang="en-US" sz="4000" dirty="0">
                <a:latin typeface="Times New Roman" pitchFamily="18" charset="0"/>
                <a:cs typeface="Times New Roman" pitchFamily="18" charset="0"/>
              </a:rPr>
              <a:t> does not occur in liver because it does not contain enzymes for it</a:t>
            </a:r>
          </a:p>
          <a:p>
            <a:r>
              <a:rPr lang="en-US" sz="4000" dirty="0">
                <a:solidFill>
                  <a:srgbClr val="C00000"/>
                </a:solidFill>
                <a:latin typeface="Times New Roman" pitchFamily="18" charset="0"/>
                <a:cs typeface="Times New Roman" pitchFamily="18" charset="0"/>
              </a:rPr>
              <a:t>Blood ketone bodies and ketosis:</a:t>
            </a:r>
          </a:p>
          <a:p>
            <a:pPr marL="0" indent="0" algn="l" rtl="0">
              <a:buNone/>
            </a:pPr>
            <a:r>
              <a:rPr lang="en-US" sz="4000" dirty="0">
                <a:latin typeface="Times New Roman" pitchFamily="18" charset="0"/>
                <a:cs typeface="Times New Roman" pitchFamily="18" charset="0"/>
              </a:rPr>
              <a:t>Blood ketone </a:t>
            </a:r>
            <a:r>
              <a:rPr lang="en-US" sz="4000" dirty="0" smtClean="0">
                <a:latin typeface="Times New Roman" pitchFamily="18" charset="0"/>
                <a:cs typeface="Times New Roman" pitchFamily="18" charset="0"/>
              </a:rPr>
              <a:t>bodies </a:t>
            </a:r>
            <a:r>
              <a:rPr lang="en-US" sz="4000" dirty="0">
                <a:latin typeface="Times New Roman" pitchFamily="18" charset="0"/>
                <a:cs typeface="Times New Roman" pitchFamily="18" charset="0"/>
              </a:rPr>
              <a:t>concentration is less than 3mg\dl</a:t>
            </a:r>
          </a:p>
          <a:p>
            <a:pPr marL="0" indent="0" algn="l" rtl="0">
              <a:buNone/>
            </a:pPr>
            <a:r>
              <a:rPr lang="en-US" sz="4000" dirty="0" err="1">
                <a:solidFill>
                  <a:srgbClr val="C00000"/>
                </a:solidFill>
                <a:latin typeface="Times New Roman" pitchFamily="18" charset="0"/>
                <a:cs typeface="Times New Roman" pitchFamily="18" charset="0"/>
              </a:rPr>
              <a:t>Ketonemia</a:t>
            </a:r>
            <a:r>
              <a:rPr lang="en-US" sz="4600" dirty="0">
                <a:solidFill>
                  <a:srgbClr val="C00000"/>
                </a:solidFill>
                <a:latin typeface="Times New Roman" pitchFamily="18" charset="0"/>
                <a:cs typeface="Times New Roman" pitchFamily="18" charset="0"/>
              </a:rPr>
              <a:t> </a:t>
            </a:r>
            <a:r>
              <a:rPr lang="en-US" dirty="0"/>
              <a:t>:</a:t>
            </a:r>
            <a:r>
              <a:rPr lang="en-US" sz="4000" dirty="0">
                <a:latin typeface="Times New Roman" pitchFamily="18" charset="0"/>
                <a:cs typeface="Times New Roman" pitchFamily="18" charset="0"/>
              </a:rPr>
              <a:t>is the increase of blood ketone bodies above normal concentration</a:t>
            </a:r>
          </a:p>
          <a:p>
            <a:pPr marL="0" indent="0" algn="l" rtl="0">
              <a:buNone/>
            </a:pPr>
            <a:r>
              <a:rPr lang="en-US" sz="4000" dirty="0">
                <a:latin typeface="Times New Roman" pitchFamily="18" charset="0"/>
                <a:cs typeface="Times New Roman" pitchFamily="18" charset="0"/>
              </a:rPr>
              <a:t>1. It occurs when the rate of formation of ketone bodies (</a:t>
            </a:r>
            <a:r>
              <a:rPr lang="en-US" sz="4000" dirty="0" err="1">
                <a:latin typeface="Times New Roman" pitchFamily="18" charset="0"/>
                <a:cs typeface="Times New Roman" pitchFamily="18" charset="0"/>
              </a:rPr>
              <a:t>ketogenesis</a:t>
            </a:r>
            <a:r>
              <a:rPr lang="en-US" sz="4000" dirty="0">
                <a:latin typeface="Times New Roman" pitchFamily="18" charset="0"/>
                <a:cs typeface="Times New Roman" pitchFamily="18" charset="0"/>
              </a:rPr>
              <a:t>) is greater than the rate of their oxidation (</a:t>
            </a:r>
            <a:r>
              <a:rPr lang="en-US" sz="4000" dirty="0" err="1">
                <a:latin typeface="Times New Roman" pitchFamily="18" charset="0"/>
                <a:cs typeface="Times New Roman" pitchFamily="18" charset="0"/>
              </a:rPr>
              <a:t>ketolysis</a:t>
            </a:r>
            <a:r>
              <a:rPr lang="en-US" sz="4000" dirty="0">
                <a:latin typeface="Times New Roman" pitchFamily="18" charset="0"/>
                <a:cs typeface="Times New Roman" pitchFamily="18" charset="0"/>
              </a:rPr>
              <a:t>)    </a:t>
            </a:r>
            <a:endParaRPr lang="ar-SA" sz="4000" dirty="0">
              <a:latin typeface="Times New Roman" pitchFamily="18" charset="0"/>
              <a:cs typeface="Times New Roman" pitchFamily="18" charset="0"/>
            </a:endParaRPr>
          </a:p>
        </p:txBody>
      </p:sp>
      <p:sp>
        <p:nvSpPr>
          <p:cNvPr id="4" name="عنصر نائب لرقم الشريحة 3"/>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38</a:t>
            </a:fld>
            <a:endParaRPr lang="en-US">
              <a:solidFill>
                <a:prstClr val="black">
                  <a:tint val="75000"/>
                </a:prstClr>
              </a:solidFill>
            </a:endParaRPr>
          </a:p>
        </p:txBody>
      </p:sp>
    </p:spTree>
    <p:extLst>
      <p:ext uri="{BB962C8B-B14F-4D97-AF65-F5344CB8AC3E}">
        <p14:creationId xmlns:p14="http://schemas.microsoft.com/office/powerpoint/2010/main" val="4460767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075240" cy="5997280"/>
          </a:xfrm>
        </p:spPr>
        <p:txBody>
          <a:bodyPr/>
          <a:lstStyle/>
          <a:p>
            <a:pPr marL="0" indent="0" algn="l" rtl="0">
              <a:buNone/>
            </a:pPr>
            <a:r>
              <a:rPr lang="en-US" dirty="0" smtClean="0"/>
              <a:t> </a:t>
            </a:r>
            <a:r>
              <a:rPr lang="en-US" sz="2400" dirty="0">
                <a:latin typeface="Times New Roman" pitchFamily="18" charset="0"/>
                <a:cs typeface="Times New Roman" pitchFamily="18" charset="0"/>
              </a:rPr>
              <a:t>2-if the condition is sever. </a:t>
            </a:r>
            <a:r>
              <a:rPr lang="en-US" sz="2400" dirty="0" err="1">
                <a:latin typeface="Times New Roman" pitchFamily="18" charset="0"/>
                <a:cs typeface="Times New Roman" pitchFamily="18" charset="0"/>
              </a:rPr>
              <a:t>Ketonemia</a:t>
            </a:r>
            <a:r>
              <a:rPr lang="en-US" sz="2400" dirty="0">
                <a:latin typeface="Times New Roman" pitchFamily="18" charset="0"/>
                <a:cs typeface="Times New Roman" pitchFamily="18" charset="0"/>
              </a:rPr>
              <a:t> may lead to acidosis (ketosis)</a:t>
            </a:r>
          </a:p>
          <a:p>
            <a:pPr marL="0" indent="0" algn="l" rtl="0">
              <a:buNone/>
            </a:pPr>
            <a:r>
              <a:rPr lang="en-US" sz="2400" dirty="0">
                <a:latin typeface="Times New Roman" pitchFamily="18" charset="0"/>
                <a:cs typeface="Times New Roman" pitchFamily="18" charset="0"/>
              </a:rPr>
              <a:t>Urine ketone bodies : is less than 40mg\day </a:t>
            </a:r>
          </a:p>
          <a:p>
            <a:r>
              <a:rPr lang="en-US" sz="2800" b="1" dirty="0" err="1">
                <a:solidFill>
                  <a:srgbClr val="C00000"/>
                </a:solidFill>
                <a:latin typeface="Times New Roman" pitchFamily="18" charset="0"/>
                <a:cs typeface="Times New Roman" pitchFamily="18" charset="0"/>
              </a:rPr>
              <a:t>Ketonuria</a:t>
            </a:r>
            <a:r>
              <a:rPr lang="en-US" sz="2800" dirty="0">
                <a:latin typeface="Times New Roman" pitchFamily="18" charset="0"/>
                <a:cs typeface="Times New Roman" pitchFamily="18" charset="0"/>
              </a:rPr>
              <a:t> :</a:t>
            </a:r>
            <a:r>
              <a:rPr lang="en-US" sz="2400" dirty="0">
                <a:latin typeface="Times New Roman" pitchFamily="18" charset="0"/>
                <a:cs typeface="Times New Roman" pitchFamily="18" charset="0"/>
              </a:rPr>
              <a:t>is the increase of urine ketone bodies concentration above normal concentration .It usually occurs with </a:t>
            </a:r>
            <a:r>
              <a:rPr lang="en-US" sz="2400" dirty="0" err="1" smtClean="0">
                <a:latin typeface="Times New Roman" pitchFamily="18" charset="0"/>
                <a:cs typeface="Times New Roman" pitchFamily="18" charset="0"/>
              </a:rPr>
              <a:t>ketonemia</a:t>
            </a:r>
            <a:endParaRPr lang="en-US" sz="2400" dirty="0" smtClean="0">
              <a:latin typeface="Times New Roman" pitchFamily="18" charset="0"/>
              <a:cs typeface="Times New Roman" pitchFamily="18" charset="0"/>
            </a:endParaRPr>
          </a:p>
          <a:p>
            <a:r>
              <a:rPr lang="en-US" sz="2400" b="1" dirty="0" smtClean="0">
                <a:solidFill>
                  <a:srgbClr val="C00000"/>
                </a:solidFill>
                <a:latin typeface="Times New Roman" pitchFamily="18" charset="0"/>
                <a:cs typeface="Times New Roman" pitchFamily="18" charset="0"/>
              </a:rPr>
              <a:t>Ketosis (ketoacidosis)</a:t>
            </a:r>
          </a:p>
          <a:p>
            <a:pPr marL="0" indent="0" algn="l" rtl="0">
              <a:buNone/>
            </a:pPr>
            <a:r>
              <a:rPr lang="en-US" sz="2400" dirty="0" smtClean="0">
                <a:latin typeface="Times New Roman" pitchFamily="18" charset="0"/>
                <a:cs typeface="Times New Roman" pitchFamily="18" charset="0"/>
              </a:rPr>
              <a:t>Its a condition of metabolic acidosis results from </a:t>
            </a:r>
            <a:r>
              <a:rPr lang="en-US" sz="2400" dirty="0" err="1" smtClean="0">
                <a:latin typeface="Times New Roman" pitchFamily="18" charset="0"/>
                <a:cs typeface="Times New Roman" pitchFamily="18" charset="0"/>
              </a:rPr>
              <a:t>ketonemia</a:t>
            </a:r>
            <a:r>
              <a:rPr lang="en-US" sz="2400" dirty="0" smtClean="0">
                <a:latin typeface="Times New Roman" pitchFamily="18" charset="0"/>
                <a:cs typeface="Times New Roman" pitchFamily="18" charset="0"/>
              </a:rPr>
              <a:t> </a:t>
            </a:r>
          </a:p>
          <a:p>
            <a:pPr marL="0" indent="0" algn="l" rtl="0">
              <a:buNone/>
            </a:pPr>
            <a:r>
              <a:rPr lang="en-US" sz="2400" dirty="0" smtClean="0">
                <a:latin typeface="Times New Roman" pitchFamily="18" charset="0"/>
                <a:cs typeface="Times New Roman" pitchFamily="18" charset="0"/>
              </a:rPr>
              <a:t>Acidosis causes </a:t>
            </a:r>
            <a:r>
              <a:rPr lang="en-US" sz="2400" dirty="0" err="1" smtClean="0">
                <a:latin typeface="Times New Roman" pitchFamily="18" charset="0"/>
                <a:cs typeface="Times New Roman" pitchFamily="18" charset="0"/>
              </a:rPr>
              <a:t>dizziness,loss</a:t>
            </a:r>
            <a:r>
              <a:rPr lang="en-US" sz="2400" dirty="0" smtClean="0">
                <a:latin typeface="Times New Roman" pitchFamily="18" charset="0"/>
                <a:cs typeface="Times New Roman" pitchFamily="18" charset="0"/>
              </a:rPr>
              <a:t> of concentration </a:t>
            </a:r>
          </a:p>
          <a:p>
            <a:pPr marL="0" indent="0" algn="l" rtl="0">
              <a:buNone/>
            </a:pPr>
            <a:r>
              <a:rPr lang="en-US" sz="2400" dirty="0" smtClean="0">
                <a:latin typeface="Times New Roman" pitchFamily="18" charset="0"/>
                <a:cs typeface="Times New Roman" pitchFamily="18" charset="0"/>
              </a:rPr>
              <a:t>Acidosis cause transfer of potassium (k+) ion from intracellular fluid to blood leading to (</a:t>
            </a:r>
            <a:r>
              <a:rPr lang="en-US" sz="2400" dirty="0" smtClean="0">
                <a:latin typeface="Calibri"/>
                <a:cs typeface="Calibri"/>
              </a:rPr>
              <a:t>↑k</a:t>
            </a:r>
            <a:r>
              <a:rPr lang="en-US" sz="2400" baseline="30000" dirty="0" smtClean="0">
                <a:latin typeface="Calibri"/>
                <a:cs typeface="Calibri"/>
              </a:rPr>
              <a:t>+</a:t>
            </a:r>
            <a:r>
              <a:rPr lang="en-US" sz="2400" dirty="0" smtClean="0">
                <a:latin typeface="Calibri"/>
                <a:cs typeface="Calibri"/>
              </a:rPr>
              <a:t>)</a:t>
            </a:r>
            <a:r>
              <a:rPr lang="en-US" sz="2400" dirty="0" smtClean="0">
                <a:latin typeface="Times New Roman" pitchFamily="18" charset="0"/>
                <a:cs typeface="Times New Roman" pitchFamily="18" charset="0"/>
              </a:rPr>
              <a:t> hyperkalemia </a:t>
            </a:r>
          </a:p>
          <a:p>
            <a:r>
              <a:rPr lang="en-US" sz="2400" b="1" dirty="0" err="1" smtClean="0">
                <a:solidFill>
                  <a:srgbClr val="C00000"/>
                </a:solidFill>
                <a:latin typeface="Times New Roman" pitchFamily="18" charset="0"/>
                <a:cs typeface="Times New Roman" pitchFamily="18" charset="0"/>
              </a:rPr>
              <a:t>Ketotic</a:t>
            </a:r>
            <a:r>
              <a:rPr lang="en-US" sz="2400" b="1" dirty="0" smtClean="0">
                <a:solidFill>
                  <a:srgbClr val="C00000"/>
                </a:solidFill>
                <a:latin typeface="Times New Roman" pitchFamily="18" charset="0"/>
                <a:cs typeface="Times New Roman" pitchFamily="18" charset="0"/>
              </a:rPr>
              <a:t> coma</a:t>
            </a:r>
            <a:r>
              <a:rPr lang="en-US" sz="2400" dirty="0" smtClean="0">
                <a:latin typeface="Times New Roman" pitchFamily="18" charset="0"/>
                <a:cs typeface="Times New Roman" pitchFamily="18" charset="0"/>
              </a:rPr>
              <a:t>: in sever cases of ketosis as in uncontrolled diabetes mellitus ,coma may developed and the condition may be fetal </a:t>
            </a:r>
            <a:endParaRPr lang="en-US" sz="2400" dirty="0">
              <a:latin typeface="Times New Roman" pitchFamily="18" charset="0"/>
              <a:cs typeface="Times New Roman" pitchFamily="18" charset="0"/>
            </a:endParaRPr>
          </a:p>
          <a:p>
            <a:pPr marL="0" indent="0" algn="l" rtl="0">
              <a:buNone/>
            </a:pPr>
            <a:r>
              <a:rPr lang="en-US" dirty="0" smtClean="0"/>
              <a:t> </a:t>
            </a:r>
            <a:endParaRPr lang="ar-SA" dirty="0"/>
          </a:p>
        </p:txBody>
      </p:sp>
      <p:sp>
        <p:nvSpPr>
          <p:cNvPr id="4" name="عنصر نائب لرقم الشريحة 3"/>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39</a:t>
            </a:fld>
            <a:endParaRPr lang="en-US">
              <a:solidFill>
                <a:prstClr val="black">
                  <a:tint val="75000"/>
                </a:prstClr>
              </a:solidFill>
            </a:endParaRPr>
          </a:p>
        </p:txBody>
      </p:sp>
    </p:spTree>
    <p:extLst>
      <p:ext uri="{BB962C8B-B14F-4D97-AF65-F5344CB8AC3E}">
        <p14:creationId xmlns:p14="http://schemas.microsoft.com/office/powerpoint/2010/main" val="3790330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075240" cy="1143000"/>
          </a:xfrm>
        </p:spPr>
        <p:style>
          <a:lnRef idx="1">
            <a:schemeClr val="accent3"/>
          </a:lnRef>
          <a:fillRef idx="2">
            <a:schemeClr val="accent3"/>
          </a:fillRef>
          <a:effectRef idx="1">
            <a:schemeClr val="accent3"/>
          </a:effectRef>
          <a:fontRef idx="minor">
            <a:schemeClr val="dk1"/>
          </a:fontRef>
        </p:style>
        <p:txBody>
          <a:bodyPr>
            <a:normAutofit/>
          </a:bodyPr>
          <a:lstStyle/>
          <a:p>
            <a:pPr rtl="0"/>
            <a:r>
              <a:rPr lang="en-US" sz="3200" dirty="0">
                <a:solidFill>
                  <a:srgbClr val="C00000"/>
                </a:solidFill>
                <a:latin typeface="Times New Roman" pitchFamily="18" charset="0"/>
                <a:cs typeface="Times New Roman" pitchFamily="18" charset="0"/>
              </a:rPr>
              <a:t>DIGESTION </a:t>
            </a:r>
            <a:r>
              <a:rPr lang="en-US" sz="3200" dirty="0" smtClean="0">
                <a:solidFill>
                  <a:srgbClr val="C00000"/>
                </a:solidFill>
                <a:latin typeface="Times New Roman" pitchFamily="18" charset="0"/>
                <a:cs typeface="Times New Roman" pitchFamily="18" charset="0"/>
              </a:rPr>
              <a:t>OF LIPID </a:t>
            </a:r>
            <a:endParaRPr lang="ar-SA" sz="3200"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600200"/>
            <a:ext cx="8219256" cy="4873752"/>
          </a:xfrm>
        </p:spPr>
        <p:txBody>
          <a:bodyPr/>
          <a:lstStyle/>
          <a:p>
            <a:pPr marL="0" indent="0" algn="l" rtl="0">
              <a:buNone/>
            </a:pPr>
            <a:r>
              <a:rPr lang="en-US" dirty="0" smtClean="0"/>
              <a:t> </a:t>
            </a:r>
            <a:r>
              <a:rPr lang="en-US" dirty="0" smtClean="0">
                <a:solidFill>
                  <a:srgbClr val="C00000"/>
                </a:solidFill>
                <a:latin typeface="Times New Roman" pitchFamily="18" charset="0"/>
                <a:cs typeface="Times New Roman" pitchFamily="18" charset="0"/>
              </a:rPr>
              <a:t>A-digestion </a:t>
            </a:r>
            <a:r>
              <a:rPr lang="en-US" dirty="0">
                <a:solidFill>
                  <a:srgbClr val="C00000"/>
                </a:solidFill>
                <a:latin typeface="Times New Roman" pitchFamily="18" charset="0"/>
                <a:cs typeface="Times New Roman" pitchFamily="18" charset="0"/>
              </a:rPr>
              <a:t>of </a:t>
            </a:r>
            <a:r>
              <a:rPr lang="en-US" dirty="0" err="1">
                <a:solidFill>
                  <a:srgbClr val="C00000"/>
                </a:solidFill>
                <a:latin typeface="Times New Roman" pitchFamily="18" charset="0"/>
                <a:cs typeface="Times New Roman" pitchFamily="18" charset="0"/>
              </a:rPr>
              <a:t>triacylglycerols</a:t>
            </a:r>
            <a:r>
              <a:rPr lang="en-US" dirty="0">
                <a:solidFill>
                  <a:srgbClr val="C00000"/>
                </a:solidFill>
                <a:latin typeface="Times New Roman" pitchFamily="18" charset="0"/>
                <a:cs typeface="Times New Roman" pitchFamily="18" charset="0"/>
              </a:rPr>
              <a:t>:</a:t>
            </a:r>
          </a:p>
          <a:p>
            <a:pPr algn="l" rtl="0"/>
            <a:r>
              <a:rPr lang="en-US" dirty="0"/>
              <a:t> </a:t>
            </a:r>
            <a:r>
              <a:rPr lang="en-US" sz="2400" dirty="0" err="1">
                <a:latin typeface="Times New Roman" pitchFamily="18" charset="0"/>
                <a:cs typeface="Times New Roman" pitchFamily="18" charset="0"/>
              </a:rPr>
              <a:t>triacylglycerols</a:t>
            </a:r>
            <a:r>
              <a:rPr lang="en-US" sz="2400" dirty="0">
                <a:latin typeface="Times New Roman" pitchFamily="18" charset="0"/>
                <a:cs typeface="Times New Roman" pitchFamily="18" charset="0"/>
              </a:rPr>
              <a:t> are digested by </a:t>
            </a:r>
            <a:r>
              <a:rPr lang="en-US" sz="2400" dirty="0" smtClean="0">
                <a:latin typeface="Times New Roman" pitchFamily="18" charset="0"/>
                <a:cs typeface="Times New Roman" pitchFamily="18" charset="0"/>
              </a:rPr>
              <a:t>a group </a:t>
            </a:r>
            <a:r>
              <a:rPr lang="en-US" sz="2400" dirty="0">
                <a:latin typeface="Times New Roman" pitchFamily="18" charset="0"/>
                <a:cs typeface="Times New Roman" pitchFamily="18" charset="0"/>
              </a:rPr>
              <a:t>of enzymes these are </a:t>
            </a:r>
            <a:endParaRPr lang="en-US" sz="2800" dirty="0">
              <a:latin typeface="Times New Roman" pitchFamily="18" charset="0"/>
              <a:cs typeface="Times New Roman" pitchFamily="18" charset="0"/>
            </a:endParaRPr>
          </a:p>
          <a:p>
            <a:pPr marL="0" indent="0" algn="l" rtl="0">
              <a:buNone/>
            </a:pPr>
            <a:r>
              <a:rPr lang="en-US" dirty="0" smtClean="0"/>
              <a:t> </a:t>
            </a:r>
            <a:r>
              <a:rPr lang="en-US" dirty="0" smtClean="0">
                <a:solidFill>
                  <a:srgbClr val="0070C0"/>
                </a:solidFill>
                <a:latin typeface="Times New Roman" pitchFamily="18" charset="0"/>
                <a:cs typeface="Times New Roman" pitchFamily="18" charset="0"/>
              </a:rPr>
              <a:t>1.lingual </a:t>
            </a:r>
            <a:r>
              <a:rPr lang="en-US" dirty="0">
                <a:solidFill>
                  <a:srgbClr val="0070C0"/>
                </a:solidFill>
                <a:latin typeface="Times New Roman" pitchFamily="18" charset="0"/>
                <a:cs typeface="Times New Roman" pitchFamily="18" charset="0"/>
              </a:rPr>
              <a:t>lipase :</a:t>
            </a:r>
          </a:p>
          <a:p>
            <a:pPr algn="l" rtl="0"/>
            <a:r>
              <a:rPr lang="en-US" sz="2400" dirty="0">
                <a:latin typeface="Times New Roman" pitchFamily="18" charset="0"/>
                <a:cs typeface="Times New Roman" pitchFamily="18" charset="0"/>
              </a:rPr>
              <a:t>Secreted by </a:t>
            </a:r>
            <a:r>
              <a:rPr lang="en-US" sz="2400" dirty="0" err="1">
                <a:latin typeface="Times New Roman" pitchFamily="18" charset="0"/>
                <a:cs typeface="Times New Roman" pitchFamily="18" charset="0"/>
              </a:rPr>
              <a:t>Ebners</a:t>
            </a:r>
            <a:r>
              <a:rPr lang="en-US" sz="2400" dirty="0">
                <a:latin typeface="Times New Roman" pitchFamily="18" charset="0"/>
                <a:cs typeface="Times New Roman" pitchFamily="18" charset="0"/>
              </a:rPr>
              <a:t> gland on a dorsal surface of the tongue(Digestion is minimal) </a:t>
            </a:r>
          </a:p>
          <a:p>
            <a:pPr marL="0" indent="0" algn="l" rtl="0">
              <a:buNone/>
            </a:pPr>
            <a:r>
              <a:rPr lang="en-US" sz="2800" dirty="0" smtClean="0"/>
              <a:t> </a:t>
            </a:r>
            <a:r>
              <a:rPr lang="en-US" sz="2800" dirty="0" smtClean="0">
                <a:solidFill>
                  <a:srgbClr val="0070C0"/>
                </a:solidFill>
              </a:rPr>
              <a:t></a:t>
            </a:r>
            <a:r>
              <a:rPr lang="en-US" sz="2400" dirty="0">
                <a:latin typeface="Times New Roman" pitchFamily="18" charset="0"/>
                <a:cs typeface="Times New Roman" pitchFamily="18" charset="0"/>
              </a:rPr>
              <a:t>Lipids in the stomach are not digested due to the acidic PH</a:t>
            </a:r>
            <a:r>
              <a:rPr lang="en-US" sz="2800" dirty="0">
                <a:latin typeface="Times New Roman" pitchFamily="18" charset="0"/>
                <a:cs typeface="Times New Roman" pitchFamily="18" charset="0"/>
              </a:rPr>
              <a:t>.</a:t>
            </a:r>
          </a:p>
          <a:p>
            <a:pPr marL="342900" lvl="0" indent="-342900" algn="just" rtl="0">
              <a:lnSpc>
                <a:spcPct val="115000"/>
              </a:lnSpc>
              <a:buFont typeface="Wingdings"/>
              <a:buChar char=""/>
              <a:tabLst>
                <a:tab pos="457200" algn="l"/>
              </a:tabLst>
            </a:pPr>
            <a:r>
              <a:rPr lang="en-US" dirty="0">
                <a:solidFill>
                  <a:srgbClr val="FF0000"/>
                </a:solidFill>
                <a:latin typeface="Times New Roman"/>
                <a:ea typeface="Calibri"/>
                <a:cs typeface="Arial"/>
              </a:rPr>
              <a:t>Pancreas: </a:t>
            </a:r>
            <a:r>
              <a:rPr lang="en-US" sz="2400" dirty="0">
                <a:latin typeface="Times New Roman" pitchFamily="18" charset="0"/>
                <a:cs typeface="Times New Roman" pitchFamily="18" charset="0"/>
              </a:rPr>
              <a:t>several digested enzymes and bile salt emulsify lipids. </a:t>
            </a:r>
          </a:p>
          <a:p>
            <a:pPr marL="0" indent="0" algn="l" rtl="0">
              <a:buNone/>
            </a:pPr>
            <a:endParaRPr lang="ar-SA" dirty="0"/>
          </a:p>
        </p:txBody>
      </p:sp>
      <p:sp>
        <p:nvSpPr>
          <p:cNvPr id="4" name="عنصر نائب لرقم الشريحة 3"/>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4</a:t>
            </a:fld>
            <a:endParaRPr lang="en-US">
              <a:solidFill>
                <a:prstClr val="black">
                  <a:tint val="75000"/>
                </a:prstClr>
              </a:solidFill>
            </a:endParaRPr>
          </a:p>
        </p:txBody>
      </p:sp>
    </p:spTree>
    <p:extLst>
      <p:ext uri="{BB962C8B-B14F-4D97-AF65-F5344CB8AC3E}">
        <p14:creationId xmlns:p14="http://schemas.microsoft.com/office/powerpoint/2010/main" val="19600352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1099592"/>
          </a:xfrm>
        </p:spPr>
        <p:style>
          <a:lnRef idx="3">
            <a:schemeClr val="lt1"/>
          </a:lnRef>
          <a:fillRef idx="1">
            <a:schemeClr val="accent3"/>
          </a:fillRef>
          <a:effectRef idx="1">
            <a:schemeClr val="accent3"/>
          </a:effectRef>
          <a:fontRef idx="minor">
            <a:schemeClr val="lt1"/>
          </a:fontRef>
        </p:style>
        <p:txBody>
          <a:bodyPr/>
          <a:lstStyle/>
          <a:p>
            <a:pPr rtl="0"/>
            <a:r>
              <a:rPr lang="en-US" dirty="0" smtClean="0">
                <a:solidFill>
                  <a:srgbClr val="C00000"/>
                </a:solidFill>
                <a:latin typeface="Times New Roman" pitchFamily="18" charset="0"/>
                <a:cs typeface="Times New Roman" pitchFamily="18" charset="0"/>
              </a:rPr>
              <a:t>Causes of ketosis </a:t>
            </a:r>
            <a:endParaRPr lang="ar-SA"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700808"/>
            <a:ext cx="8229600" cy="4166592"/>
          </a:xfrm>
        </p:spPr>
        <p:txBody>
          <a:bodyPr/>
          <a:lstStyle/>
          <a:p>
            <a:pPr algn="l" rtl="0"/>
            <a:r>
              <a:rPr lang="en-US" sz="2800" dirty="0">
                <a:latin typeface="Times New Roman" pitchFamily="18" charset="0"/>
                <a:cs typeface="Times New Roman" pitchFamily="18" charset="0"/>
              </a:rPr>
              <a:t>1. Starvation. </a:t>
            </a:r>
          </a:p>
          <a:p>
            <a:pPr algn="l" rtl="0"/>
            <a:r>
              <a:rPr lang="en-US" sz="2800" dirty="0">
                <a:latin typeface="Times New Roman" pitchFamily="18" charset="0"/>
                <a:cs typeface="Times New Roman" pitchFamily="18" charset="0"/>
              </a:rPr>
              <a:t>2. Diabetes mellitus. </a:t>
            </a:r>
          </a:p>
          <a:p>
            <a:pPr algn="l" rtl="0"/>
            <a:r>
              <a:rPr lang="en-US" sz="2800" dirty="0">
                <a:latin typeface="Times New Roman" pitchFamily="18" charset="0"/>
                <a:cs typeface="Times New Roman" pitchFamily="18" charset="0"/>
              </a:rPr>
              <a:t>3. Low carbohydrate diet, and high fat in diet </a:t>
            </a:r>
          </a:p>
          <a:p>
            <a:pPr algn="l" rtl="0"/>
            <a:r>
              <a:rPr lang="en-US" sz="2800" dirty="0">
                <a:latin typeface="Times New Roman" pitchFamily="18" charset="0"/>
                <a:cs typeface="Times New Roman" pitchFamily="18" charset="0"/>
              </a:rPr>
              <a:t>Prolonged and sever muscular exercise </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40</a:t>
            </a:fld>
            <a:endParaRPr lang="en-US">
              <a:solidFill>
                <a:prstClr val="black">
                  <a:tint val="75000"/>
                </a:prstClr>
              </a:solidFill>
            </a:endParaRPr>
          </a:p>
        </p:txBody>
      </p:sp>
    </p:spTree>
    <p:extLst>
      <p:ext uri="{BB962C8B-B14F-4D97-AF65-F5344CB8AC3E}">
        <p14:creationId xmlns:p14="http://schemas.microsoft.com/office/powerpoint/2010/main" val="89545703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20688"/>
            <a:ext cx="8229600" cy="864096"/>
          </a:xfrm>
        </p:spPr>
        <p:style>
          <a:lnRef idx="1">
            <a:schemeClr val="accent3"/>
          </a:lnRef>
          <a:fillRef idx="2">
            <a:schemeClr val="accent3"/>
          </a:fillRef>
          <a:effectRef idx="1">
            <a:schemeClr val="accent3"/>
          </a:effectRef>
          <a:fontRef idx="minor">
            <a:schemeClr val="dk1"/>
          </a:fontRef>
        </p:style>
        <p:txBody>
          <a:bodyPr/>
          <a:lstStyle/>
          <a:p>
            <a:pPr rtl="0"/>
            <a:r>
              <a:rPr lang="en-US" dirty="0"/>
              <a:t> </a:t>
            </a:r>
            <a:r>
              <a:rPr lang="en-US" dirty="0">
                <a:solidFill>
                  <a:srgbClr val="C00000"/>
                </a:solidFill>
                <a:latin typeface="Times New Roman" pitchFamily="18" charset="0"/>
                <a:cs typeface="Times New Roman" pitchFamily="18" charset="0"/>
              </a:rPr>
              <a:t>Regulation of </a:t>
            </a:r>
            <a:r>
              <a:rPr lang="en-US" dirty="0" err="1" smtClean="0">
                <a:solidFill>
                  <a:srgbClr val="C00000"/>
                </a:solidFill>
                <a:latin typeface="Times New Roman" pitchFamily="18" charset="0"/>
                <a:cs typeface="Times New Roman" pitchFamily="18" charset="0"/>
              </a:rPr>
              <a:t>ketogenesis</a:t>
            </a:r>
            <a:r>
              <a:rPr lang="en-US" dirty="0" smtClean="0">
                <a:solidFill>
                  <a:srgbClr val="C00000"/>
                </a:solidFill>
                <a:latin typeface="Times New Roman" pitchFamily="18" charset="0"/>
                <a:cs typeface="Times New Roman" pitchFamily="18" charset="0"/>
              </a:rPr>
              <a:t> </a:t>
            </a:r>
            <a:endParaRPr lang="ar-SA"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457200" y="1556792"/>
            <a:ext cx="8229600" cy="4310608"/>
          </a:xfrm>
        </p:spPr>
        <p:txBody>
          <a:bodyPr/>
          <a:lstStyle/>
          <a:p>
            <a:pPr algn="l" rtl="0"/>
            <a:r>
              <a:rPr lang="en-US" dirty="0">
                <a:latin typeface="Times New Roman" pitchFamily="18" charset="0"/>
                <a:cs typeface="Times New Roman" pitchFamily="18" charset="0"/>
              </a:rPr>
              <a:t>1. After </a:t>
            </a:r>
            <a:r>
              <a:rPr lang="en-US" dirty="0" smtClean="0">
                <a:latin typeface="Times New Roman" pitchFamily="18" charset="0"/>
                <a:cs typeface="Times New Roman" pitchFamily="18" charset="0"/>
              </a:rPr>
              <a:t>meal</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insulin is </a:t>
            </a:r>
            <a:r>
              <a:rPr lang="en-US" dirty="0">
                <a:latin typeface="Times New Roman" pitchFamily="18" charset="0"/>
                <a:cs typeface="Times New Roman" pitchFamily="18" charset="0"/>
              </a:rPr>
              <a:t>secreted, </a:t>
            </a:r>
            <a:r>
              <a:rPr lang="en-US" dirty="0" smtClean="0">
                <a:latin typeface="Times New Roman" pitchFamily="18" charset="0"/>
                <a:cs typeface="Times New Roman" pitchFamily="18" charset="0"/>
              </a:rPr>
              <a:t>and </a:t>
            </a:r>
            <a:r>
              <a:rPr lang="en-US" dirty="0">
                <a:latin typeface="Times New Roman" pitchFamily="18" charset="0"/>
                <a:cs typeface="Times New Roman" pitchFamily="18" charset="0"/>
              </a:rPr>
              <a:t>this Inhibits  lipolysis  and in  </a:t>
            </a:r>
            <a:r>
              <a:rPr lang="en-US" dirty="0" smtClean="0">
                <a:latin typeface="Times New Roman" pitchFamily="18" charset="0"/>
                <a:cs typeface="Times New Roman" pitchFamily="18" charset="0"/>
              </a:rPr>
              <a:t>turn Inhibits  </a:t>
            </a:r>
            <a:r>
              <a:rPr lang="en-US" dirty="0" err="1">
                <a:latin typeface="Times New Roman" pitchFamily="18" charset="0"/>
                <a:cs typeface="Times New Roman" pitchFamily="18" charset="0"/>
              </a:rPr>
              <a:t>ketogenesis</a:t>
            </a:r>
            <a:r>
              <a:rPr lang="en-US" dirty="0">
                <a:latin typeface="Times New Roman" pitchFamily="18" charset="0"/>
                <a:cs typeface="Times New Roman" pitchFamily="18" charset="0"/>
              </a:rPr>
              <a:t>. </a:t>
            </a:r>
          </a:p>
          <a:p>
            <a:pPr algn="l" rtl="0"/>
            <a:r>
              <a:rPr lang="en-US" dirty="0">
                <a:latin typeface="Times New Roman" pitchFamily="18" charset="0"/>
                <a:cs typeface="Times New Roman" pitchFamily="18" charset="0"/>
              </a:rPr>
              <a:t>2. During fasting </a:t>
            </a:r>
            <a:r>
              <a:rPr lang="en-US" dirty="0" smtClean="0">
                <a:latin typeface="Times New Roman" pitchFamily="18" charset="0"/>
                <a:cs typeface="Times New Roman" pitchFamily="18" charset="0"/>
              </a:rPr>
              <a:t>anti-insulin hormones </a:t>
            </a:r>
            <a:r>
              <a:rPr lang="en-US" dirty="0">
                <a:latin typeface="Times New Roman" pitchFamily="18" charset="0"/>
                <a:cs typeface="Times New Roman" pitchFamily="18" charset="0"/>
              </a:rPr>
              <a:t>are  secreted </a:t>
            </a:r>
            <a:r>
              <a:rPr lang="en-US" dirty="0" smtClean="0">
                <a:latin typeface="Times New Roman" pitchFamily="18" charset="0"/>
                <a:cs typeface="Times New Roman" pitchFamily="18" charset="0"/>
              </a:rPr>
              <a:t>e.g</a:t>
            </a:r>
            <a:r>
              <a:rPr lang="en-US" dirty="0">
                <a:latin typeface="Times New Roman" pitchFamily="18" charset="0"/>
                <a:cs typeface="Times New Roman" pitchFamily="18" charset="0"/>
              </a:rPr>
              <a:t>. glucagon. </a:t>
            </a:r>
            <a:r>
              <a:rPr lang="en-US" dirty="0" smtClean="0">
                <a:latin typeface="Times New Roman" pitchFamily="18" charset="0"/>
                <a:cs typeface="Times New Roman" pitchFamily="18" charset="0"/>
              </a:rPr>
              <a:t>This stimulates </a:t>
            </a:r>
            <a:r>
              <a:rPr lang="en-US" dirty="0">
                <a:latin typeface="Times New Roman" pitchFamily="18" charset="0"/>
                <a:cs typeface="Times New Roman" pitchFamily="18" charset="0"/>
              </a:rPr>
              <a:t>lipolysis  and In turn </a:t>
            </a:r>
            <a:r>
              <a:rPr lang="en-US" dirty="0" err="1">
                <a:latin typeface="Times New Roman" pitchFamily="18" charset="0"/>
                <a:cs typeface="Times New Roman" pitchFamily="18" charset="0"/>
              </a:rPr>
              <a:t>ketogenesis</a:t>
            </a:r>
            <a:r>
              <a:rPr lang="en-US" dirty="0">
                <a:latin typeface="Times New Roman" pitchFamily="18" charset="0"/>
                <a:cs typeface="Times New Roman" pitchFamily="18" charset="0"/>
              </a:rPr>
              <a:t>.</a:t>
            </a:r>
            <a:endParaRPr lang="ar-SA" dirty="0">
              <a:latin typeface="Times New Roman" pitchFamily="18" charset="0"/>
              <a:cs typeface="Times New Roman" pitchFamily="18" charset="0"/>
            </a:endParaRPr>
          </a:p>
        </p:txBody>
      </p:sp>
      <p:sp>
        <p:nvSpPr>
          <p:cNvPr id="5" name="عنصر نائب لرقم الشريحة 4"/>
          <p:cNvSpPr>
            <a:spLocks noGrp="1"/>
          </p:cNvSpPr>
          <p:nvPr>
            <p:ph type="sldNum" sz="quarter" idx="4294967295"/>
          </p:nvPr>
        </p:nvSpPr>
        <p:spPr>
          <a:xfrm>
            <a:off x="8129016" y="5734050"/>
            <a:ext cx="609600" cy="521208"/>
          </a:xfrm>
          <a:prstGeom prst="rect">
            <a:avLst/>
          </a:prstGeom>
        </p:spPr>
        <p:txBody>
          <a:bodyPr/>
          <a:lstStyle/>
          <a:p>
            <a:pPr rtl="0"/>
            <a:fld id="{22293EC1-5862-44ED-A4CB-D5954F5A5689}" type="slidenum">
              <a:rPr lang="en-US" smtClean="0">
                <a:solidFill>
                  <a:prstClr val="black">
                    <a:tint val="75000"/>
                  </a:prstClr>
                </a:solidFill>
              </a:rPr>
              <a:pPr rtl="0"/>
              <a:t>41</a:t>
            </a:fld>
            <a:endParaRPr lang="en-US">
              <a:solidFill>
                <a:prstClr val="black">
                  <a:tint val="75000"/>
                </a:prstClr>
              </a:solidFill>
            </a:endParaRPr>
          </a:p>
        </p:txBody>
      </p:sp>
    </p:spTree>
    <p:extLst>
      <p:ext uri="{BB962C8B-B14F-4D97-AF65-F5344CB8AC3E}">
        <p14:creationId xmlns:p14="http://schemas.microsoft.com/office/powerpoint/2010/main" val="166118061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92696"/>
            <a:ext cx="8229600" cy="648072"/>
          </a:xfrm>
        </p:spPr>
        <p:style>
          <a:lnRef idx="2">
            <a:schemeClr val="dk1"/>
          </a:lnRef>
          <a:fillRef idx="1">
            <a:schemeClr val="lt1"/>
          </a:fillRef>
          <a:effectRef idx="0">
            <a:schemeClr val="dk1"/>
          </a:effectRef>
          <a:fontRef idx="minor">
            <a:schemeClr val="dk1"/>
          </a:fontRef>
        </p:style>
        <p:txBody>
          <a:bodyPr>
            <a:normAutofit/>
          </a:bodyPr>
          <a:lstStyle/>
          <a:p>
            <a:pPr rtl="0"/>
            <a:r>
              <a:rPr lang="en-US" sz="2800" dirty="0" smtClean="0">
                <a:solidFill>
                  <a:srgbClr val="C00000"/>
                </a:solidFill>
                <a:latin typeface="Times New Roman" pitchFamily="18" charset="0"/>
                <a:cs typeface="Times New Roman" pitchFamily="18" charset="0"/>
              </a:rPr>
              <a:t>FATTY ACIDS SYNTHYESIS </a:t>
            </a:r>
            <a:endParaRPr lang="ar-SA" sz="2800"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251520" y="1600200"/>
            <a:ext cx="8424936" cy="4873752"/>
          </a:xfrm>
        </p:spPr>
        <p:txBody>
          <a:bodyPr>
            <a:normAutofit/>
          </a:bodyPr>
          <a:lstStyle/>
          <a:p>
            <a:pPr algn="l" rtl="0"/>
            <a:r>
              <a:rPr lang="en-US" sz="2800" dirty="0">
                <a:latin typeface="Times New Roman" pitchFamily="18" charset="0"/>
                <a:cs typeface="Times New Roman" pitchFamily="18" charset="0"/>
              </a:rPr>
              <a:t>DE NOVO SYNTHESIS OF FATTY ACIDS</a:t>
            </a:r>
          </a:p>
          <a:p>
            <a:pPr marL="0" indent="0" algn="l" rtl="0">
              <a:buNone/>
            </a:pPr>
            <a:r>
              <a:rPr lang="en-US" sz="2800" b="1" dirty="0" smtClean="0">
                <a:solidFill>
                  <a:srgbClr val="C00000"/>
                </a:solidFill>
              </a:rPr>
              <a:t>  (</a:t>
            </a:r>
            <a:r>
              <a:rPr lang="en-US" sz="2800" b="1" dirty="0">
                <a:solidFill>
                  <a:srgbClr val="C00000"/>
                </a:solidFill>
                <a:latin typeface="Times New Roman" pitchFamily="18" charset="0"/>
                <a:cs typeface="Times New Roman" pitchFamily="18" charset="0"/>
              </a:rPr>
              <a:t>LIPOGENESIS</a:t>
            </a:r>
            <a:r>
              <a:rPr lang="en-US" sz="2800" b="1" dirty="0" smtClean="0">
                <a:solidFill>
                  <a:srgbClr val="C00000"/>
                </a:solidFill>
                <a:latin typeface="Times New Roman" pitchFamily="18" charset="0"/>
                <a:cs typeface="Times New Roman" pitchFamily="18" charset="0"/>
              </a:rPr>
              <a:t>)</a:t>
            </a:r>
          </a:p>
          <a:p>
            <a:pPr algn="l" rtl="0"/>
            <a:r>
              <a:rPr lang="en-US" sz="2800" dirty="0">
                <a:latin typeface="Times New Roman" pitchFamily="18" charset="0"/>
                <a:cs typeface="Times New Roman" pitchFamily="18" charset="0"/>
              </a:rPr>
              <a:t>In humans, fatty acid synthesis occurs mainly in the </a:t>
            </a:r>
            <a:r>
              <a:rPr lang="en-US" sz="2800" dirty="0" smtClean="0">
                <a:latin typeface="Times New Roman" pitchFamily="18" charset="0"/>
                <a:cs typeface="Times New Roman" pitchFamily="18" charset="0"/>
              </a:rPr>
              <a:t>liver and  </a:t>
            </a:r>
            <a:r>
              <a:rPr lang="en-US" sz="2800" dirty="0">
                <a:latin typeface="Times New Roman" pitchFamily="18" charset="0"/>
                <a:cs typeface="Times New Roman" pitchFamily="18" charset="0"/>
              </a:rPr>
              <a:t>lactating mammary glands  and, to a lesser </a:t>
            </a:r>
            <a:r>
              <a:rPr lang="en-US" sz="2800" dirty="0" smtClean="0">
                <a:latin typeface="Times New Roman" pitchFamily="18" charset="0"/>
                <a:cs typeface="Times New Roman" pitchFamily="18" charset="0"/>
              </a:rPr>
              <a:t>extent, in </a:t>
            </a:r>
            <a:r>
              <a:rPr lang="en-US" sz="2800" dirty="0">
                <a:latin typeface="Times New Roman" pitchFamily="18" charset="0"/>
                <a:cs typeface="Times New Roman" pitchFamily="18" charset="0"/>
              </a:rPr>
              <a:t>adipose tissue, kidney and  brain.  De novo </a:t>
            </a:r>
            <a:r>
              <a:rPr lang="en-US" sz="2800" dirty="0" smtClean="0">
                <a:latin typeface="Times New Roman" pitchFamily="18" charset="0"/>
                <a:cs typeface="Times New Roman" pitchFamily="18" charset="0"/>
              </a:rPr>
              <a:t>synthesis means </a:t>
            </a:r>
            <a:r>
              <a:rPr lang="en-US" sz="2800" dirty="0">
                <a:latin typeface="Times New Roman" pitchFamily="18" charset="0"/>
                <a:cs typeface="Times New Roman" pitchFamily="18" charset="0"/>
              </a:rPr>
              <a:t>new synthesis. The major fatty </a:t>
            </a:r>
            <a:r>
              <a:rPr lang="en-US" sz="2800" dirty="0" smtClean="0">
                <a:latin typeface="Times New Roman" pitchFamily="18" charset="0"/>
                <a:cs typeface="Times New Roman" pitchFamily="18" charset="0"/>
              </a:rPr>
              <a:t>acid synthesised  </a:t>
            </a:r>
            <a:r>
              <a:rPr lang="en-US" sz="2800" dirty="0">
                <a:latin typeface="Times New Roman" pitchFamily="18" charset="0"/>
                <a:cs typeface="Times New Roman" pitchFamily="18" charset="0"/>
              </a:rPr>
              <a:t>de novo </a:t>
            </a:r>
            <a:r>
              <a:rPr lang="en-US" sz="2800" dirty="0" smtClean="0">
                <a:latin typeface="Times New Roman" pitchFamily="18" charset="0"/>
                <a:cs typeface="Times New Roman" pitchFamily="18" charset="0"/>
              </a:rPr>
              <a:t>is </a:t>
            </a:r>
            <a:r>
              <a:rPr lang="en-US" sz="2800" dirty="0" err="1" smtClean="0">
                <a:latin typeface="Times New Roman" pitchFamily="18" charset="0"/>
                <a:cs typeface="Times New Roman" pitchFamily="18" charset="0"/>
              </a:rPr>
              <a:t>palmitic</a:t>
            </a: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acid, the 16C saturated fatty acid.</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4294967295"/>
          </p:nvPr>
        </p:nvSpPr>
        <p:spPr>
          <a:xfrm>
            <a:off x="8129016" y="5734050"/>
            <a:ext cx="609600" cy="521208"/>
          </a:xfrm>
          <a:prstGeom prst="rect">
            <a:avLst/>
          </a:prstGeom>
        </p:spPr>
        <p:txBody>
          <a:bodyPr/>
          <a:lstStyle/>
          <a:p>
            <a:pPr rtl="0"/>
            <a:fld id="{22293EC1-5862-44ED-A4CB-D5954F5A5689}" type="slidenum">
              <a:rPr lang="en-US" smtClean="0">
                <a:solidFill>
                  <a:prstClr val="black">
                    <a:tint val="75000"/>
                  </a:prstClr>
                </a:solidFill>
              </a:rPr>
              <a:pPr rtl="0"/>
              <a:t>42</a:t>
            </a:fld>
            <a:endParaRPr lang="en-US">
              <a:solidFill>
                <a:prstClr val="black">
                  <a:tint val="75000"/>
                </a:prstClr>
              </a:solidFill>
            </a:endParaRPr>
          </a:p>
        </p:txBody>
      </p:sp>
    </p:spTree>
    <p:extLst>
      <p:ext uri="{BB962C8B-B14F-4D97-AF65-F5344CB8AC3E}">
        <p14:creationId xmlns:p14="http://schemas.microsoft.com/office/powerpoint/2010/main" val="21656881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marL="0" indent="0" algn="l" rtl="0">
              <a:buNone/>
            </a:pPr>
            <a:r>
              <a:rPr lang="en-US" b="1" dirty="0" smtClean="0">
                <a:solidFill>
                  <a:srgbClr val="C00000"/>
                </a:solidFill>
              </a:rPr>
              <a:t> </a:t>
            </a:r>
            <a:r>
              <a:rPr lang="en-US" sz="2400" b="1" dirty="0" smtClean="0">
                <a:solidFill>
                  <a:srgbClr val="C00000"/>
                </a:solidFill>
                <a:latin typeface="Times New Roman" pitchFamily="18" charset="0"/>
                <a:cs typeface="Times New Roman" pitchFamily="18" charset="0"/>
              </a:rPr>
              <a:t>Fatty </a:t>
            </a:r>
            <a:r>
              <a:rPr lang="en-US" sz="2400" b="1" dirty="0">
                <a:solidFill>
                  <a:srgbClr val="C00000"/>
                </a:solidFill>
                <a:latin typeface="Times New Roman" pitchFamily="18" charset="0"/>
                <a:cs typeface="Times New Roman" pitchFamily="18" charset="0"/>
              </a:rPr>
              <a:t>acid synthesis occurs in </a:t>
            </a:r>
            <a:r>
              <a:rPr lang="en-US" sz="2400" b="1" dirty="0" smtClean="0">
                <a:solidFill>
                  <a:srgbClr val="C00000"/>
                </a:solidFill>
                <a:latin typeface="Times New Roman" pitchFamily="18" charset="0"/>
                <a:cs typeface="Times New Roman" pitchFamily="18" charset="0"/>
              </a:rPr>
              <a:t>three phases</a:t>
            </a:r>
          </a:p>
          <a:p>
            <a:pPr algn="l" rtl="0"/>
            <a:r>
              <a:rPr lang="en-US" sz="2400" dirty="0" smtClean="0">
                <a:latin typeface="Times New Roman" pitchFamily="18" charset="0"/>
                <a:cs typeface="Times New Roman" pitchFamily="18" charset="0"/>
              </a:rPr>
              <a:t>Extra mitochondrial fatty acid synthesis</a:t>
            </a:r>
          </a:p>
          <a:p>
            <a:pPr algn="l" rtl="0"/>
            <a:r>
              <a:rPr lang="en-US" sz="2400" dirty="0" smtClean="0">
                <a:latin typeface="Times New Roman" pitchFamily="18" charset="0"/>
                <a:cs typeface="Times New Roman" pitchFamily="18" charset="0"/>
              </a:rPr>
              <a:t>Mitochondrial fatty acid</a:t>
            </a:r>
          </a:p>
          <a:p>
            <a:pPr algn="l" rtl="0"/>
            <a:r>
              <a:rPr lang="en-US" sz="2400" dirty="0" smtClean="0">
                <a:latin typeface="Times New Roman" pitchFamily="18" charset="0"/>
                <a:cs typeface="Times New Roman" pitchFamily="18" charset="0"/>
              </a:rPr>
              <a:t>Microsomal fatty acid synthesis </a:t>
            </a:r>
          </a:p>
          <a:p>
            <a:pPr marL="0" indent="0" algn="l" rtl="0">
              <a:buNone/>
            </a:pPr>
            <a:endParaRPr lang="en-US" dirty="0" smtClean="0"/>
          </a:p>
          <a:p>
            <a:pPr algn="l" rtl="0"/>
            <a:endParaRPr lang="ar-SA" dirty="0"/>
          </a:p>
        </p:txBody>
      </p:sp>
      <p:sp>
        <p:nvSpPr>
          <p:cNvPr id="5" name="عنصر نائب لرقم الشريحة 4"/>
          <p:cNvSpPr>
            <a:spLocks noGrp="1"/>
          </p:cNvSpPr>
          <p:nvPr>
            <p:ph type="sldNum" sz="quarter" idx="4294967295"/>
          </p:nvPr>
        </p:nvSpPr>
        <p:spPr>
          <a:xfrm>
            <a:off x="8129016" y="5734050"/>
            <a:ext cx="609600" cy="521208"/>
          </a:xfrm>
          <a:prstGeom prst="rect">
            <a:avLst/>
          </a:prstGeom>
        </p:spPr>
        <p:txBody>
          <a:bodyPr/>
          <a:lstStyle/>
          <a:p>
            <a:fld id="{22293EC1-5862-44ED-A4CB-D5954F5A5689}" type="slidenum">
              <a:rPr lang="en-US" smtClean="0">
                <a:solidFill>
                  <a:prstClr val="black">
                    <a:tint val="75000"/>
                  </a:prstClr>
                </a:solidFill>
              </a:rPr>
              <a:pPr/>
              <a:t>43</a:t>
            </a:fld>
            <a:endParaRPr lang="en-US">
              <a:solidFill>
                <a:prstClr val="black">
                  <a:tint val="75000"/>
                </a:prstClr>
              </a:solidFill>
            </a:endParaRPr>
          </a:p>
        </p:txBody>
      </p:sp>
    </p:spTree>
    <p:extLst>
      <p:ext uri="{BB962C8B-B14F-4D97-AF65-F5344CB8AC3E}">
        <p14:creationId xmlns:p14="http://schemas.microsoft.com/office/powerpoint/2010/main" val="2908756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04664"/>
            <a:ext cx="8229600" cy="100811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3100" dirty="0">
                <a:solidFill>
                  <a:srgbClr val="C00000"/>
                </a:solidFill>
                <a:latin typeface="Times New Roman" pitchFamily="18" charset="0"/>
                <a:cs typeface="Times New Roman" pitchFamily="18" charset="0"/>
              </a:rPr>
              <a:t>Extra mitochondrial fatty acid synthesis</a:t>
            </a:r>
            <a:r>
              <a:rPr lang="en-US" dirty="0"/>
              <a:t/>
            </a:r>
            <a:br>
              <a:rPr lang="en-US" dirty="0"/>
            </a:br>
            <a:endParaRPr lang="ar-SA" dirty="0"/>
          </a:p>
        </p:txBody>
      </p:sp>
      <p:sp>
        <p:nvSpPr>
          <p:cNvPr id="3" name="عنصر نائب للمحتوى 2"/>
          <p:cNvSpPr>
            <a:spLocks noGrp="1"/>
          </p:cNvSpPr>
          <p:nvPr>
            <p:ph sz="quarter" idx="1"/>
          </p:nvPr>
        </p:nvSpPr>
        <p:spPr>
          <a:xfrm>
            <a:off x="251520" y="1600200"/>
            <a:ext cx="8352928" cy="4873752"/>
          </a:xfrm>
        </p:spPr>
        <p:txBody>
          <a:bodyPr>
            <a:normAutofit/>
          </a:bodyPr>
          <a:lstStyle/>
          <a:p>
            <a:pPr algn="l" rtl="0"/>
            <a:r>
              <a:rPr lang="en-US" sz="2400" dirty="0" smtClean="0">
                <a:latin typeface="Times New Roman" pitchFamily="18" charset="0"/>
                <a:cs typeface="Times New Roman" pitchFamily="18" charset="0"/>
              </a:rPr>
              <a:t>This pathway is present in the cytosol of  many tissues ,e.g. liver ,kidneys, mammary glands, adipose tissue, lungs, brain, </a:t>
            </a:r>
            <a:r>
              <a:rPr lang="en-US" sz="2400" dirty="0" err="1" smtClean="0">
                <a:latin typeface="Times New Roman" pitchFamily="18" charset="0"/>
                <a:cs typeface="Times New Roman" pitchFamily="18" charset="0"/>
              </a:rPr>
              <a:t>etc.the</a:t>
            </a:r>
            <a:r>
              <a:rPr lang="en-US" sz="2400" dirty="0" smtClean="0">
                <a:latin typeface="Times New Roman" pitchFamily="18" charset="0"/>
                <a:cs typeface="Times New Roman" pitchFamily="18" charset="0"/>
              </a:rPr>
              <a:t> basic building block is acetyl COA which is the source of F.A  being synthesised </a:t>
            </a:r>
          </a:p>
          <a:p>
            <a:pPr algn="l" rtl="0"/>
            <a:r>
              <a:rPr lang="en-US" sz="2400" dirty="0">
                <a:latin typeface="Times New Roman" pitchFamily="18" charset="0"/>
                <a:cs typeface="Times New Roman" pitchFamily="18" charset="0"/>
              </a:rPr>
              <a:t>This  pathway  needs </a:t>
            </a:r>
            <a:r>
              <a:rPr lang="en-US" sz="2400" dirty="0" smtClean="0">
                <a:latin typeface="Times New Roman" pitchFamily="18" charset="0"/>
                <a:cs typeface="Times New Roman" pitchFamily="18" charset="0"/>
              </a:rPr>
              <a:t>the following substrates</a:t>
            </a:r>
            <a:r>
              <a:rPr lang="en-US" sz="2400" dirty="0">
                <a:latin typeface="Times New Roman" pitchFamily="18" charset="0"/>
                <a:cs typeface="Times New Roman" pitchFamily="18" charset="0"/>
              </a:rPr>
              <a:t>;  acetyl </a:t>
            </a:r>
            <a:r>
              <a:rPr lang="en-US" sz="2400" dirty="0" smtClean="0">
                <a:latin typeface="Times New Roman" pitchFamily="18" charset="0"/>
                <a:cs typeface="Times New Roman" pitchFamily="18" charset="0"/>
              </a:rPr>
              <a:t>CoA</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NADPH+H </a:t>
            </a:r>
            <a:r>
              <a:rPr lang="en-US" sz="2400" dirty="0">
                <a:latin typeface="Times New Roman" pitchFamily="18" charset="0"/>
                <a:cs typeface="Times New Roman" pitchFamily="18" charset="0"/>
              </a:rPr>
              <a:t>and </a:t>
            </a:r>
            <a:r>
              <a:rPr lang="en-US" sz="2400" dirty="0" smtClean="0">
                <a:latin typeface="Times New Roman" pitchFamily="18" charset="0"/>
                <a:cs typeface="Times New Roman" pitchFamily="18" charset="0"/>
              </a:rPr>
              <a:t>group of enzymes  </a:t>
            </a:r>
            <a:r>
              <a:rPr lang="en-US" sz="2400" dirty="0">
                <a:latin typeface="Times New Roman" pitchFamily="18" charset="0"/>
                <a:cs typeface="Times New Roman" pitchFamily="18" charset="0"/>
              </a:rPr>
              <a:t>called </a:t>
            </a:r>
            <a:r>
              <a:rPr lang="en-US" sz="2400" dirty="0" smtClean="0">
                <a:latin typeface="Times New Roman" pitchFamily="18" charset="0"/>
                <a:cs typeface="Times New Roman" pitchFamily="18" charset="0"/>
              </a:rPr>
              <a:t>collectively fatty acid synthase  </a:t>
            </a:r>
            <a:r>
              <a:rPr lang="en-US" sz="2400" dirty="0">
                <a:latin typeface="Times New Roman" pitchFamily="18" charset="0"/>
                <a:cs typeface="Times New Roman" pitchFamily="18" charset="0"/>
              </a:rPr>
              <a:t>complex</a:t>
            </a:r>
            <a:r>
              <a:rPr lang="en-US" sz="2400" dirty="0" smtClean="0">
                <a:latin typeface="Times New Roman" pitchFamily="18" charset="0"/>
                <a:cs typeface="Times New Roman" pitchFamily="18" charset="0"/>
              </a:rPr>
              <a:t>.</a:t>
            </a:r>
          </a:p>
          <a:p>
            <a:pPr marL="0" indent="0">
              <a:buNone/>
            </a:pPr>
            <a:r>
              <a:rPr lang="en-US" sz="2400" dirty="0" smtClean="0">
                <a:solidFill>
                  <a:srgbClr val="C00000"/>
                </a:solidFill>
                <a:latin typeface="Times New Roman" pitchFamily="18" charset="0"/>
                <a:cs typeface="Times New Roman" pitchFamily="18" charset="0"/>
              </a:rPr>
              <a:t> Fatty acid synthesis occurs in three phases:</a:t>
            </a:r>
          </a:p>
          <a:p>
            <a:r>
              <a:rPr lang="en-US" sz="2400" dirty="0" smtClean="0">
                <a:latin typeface="Times New Roman" pitchFamily="18" charset="0"/>
                <a:cs typeface="Times New Roman" pitchFamily="18" charset="0"/>
              </a:rPr>
              <a:t>1. Transport of acetyl-CoA from mitochondria to cytosol.</a:t>
            </a:r>
          </a:p>
          <a:p>
            <a:r>
              <a:rPr lang="en-US" sz="2400" dirty="0" smtClean="0">
                <a:latin typeface="Times New Roman" pitchFamily="18" charset="0"/>
                <a:cs typeface="Times New Roman" pitchFamily="18" charset="0"/>
              </a:rPr>
              <a:t>2. Carboxylation of acetyl-CoA to </a:t>
            </a:r>
            <a:r>
              <a:rPr lang="en-US" sz="2400" dirty="0" err="1" smtClean="0">
                <a:latin typeface="Times New Roman" pitchFamily="18" charset="0"/>
                <a:cs typeface="Times New Roman" pitchFamily="18" charset="0"/>
              </a:rPr>
              <a:t>malonyl</a:t>
            </a:r>
            <a:r>
              <a:rPr lang="en-US" sz="2400" dirty="0" smtClean="0">
                <a:latin typeface="Times New Roman" pitchFamily="18" charset="0"/>
                <a:cs typeface="Times New Roman" pitchFamily="18" charset="0"/>
              </a:rPr>
              <a:t>-CoA.</a:t>
            </a:r>
          </a:p>
          <a:p>
            <a:r>
              <a:rPr lang="en-US" sz="2400" dirty="0" smtClean="0">
                <a:latin typeface="Times New Roman" pitchFamily="18" charset="0"/>
                <a:cs typeface="Times New Roman" pitchFamily="18" charset="0"/>
              </a:rPr>
              <a:t>3. Reactions of fatty acid synthase complex</a:t>
            </a:r>
          </a:p>
          <a:p>
            <a:pPr algn="l" rtl="0"/>
            <a:endParaRPr lang="ar-SA" sz="24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4294967295"/>
          </p:nvPr>
        </p:nvSpPr>
        <p:spPr>
          <a:xfrm>
            <a:off x="8129016" y="5734050"/>
            <a:ext cx="609600" cy="521208"/>
          </a:xfrm>
          <a:prstGeom prst="rect">
            <a:avLst/>
          </a:prstGeom>
        </p:spPr>
        <p:txBody>
          <a:bodyPr/>
          <a:lstStyle/>
          <a:p>
            <a:fld id="{22293EC1-5862-44ED-A4CB-D5954F5A5689}" type="slidenum">
              <a:rPr lang="en-US" smtClean="0">
                <a:solidFill>
                  <a:prstClr val="black">
                    <a:tint val="75000"/>
                  </a:prstClr>
                </a:solidFill>
              </a:rPr>
              <a:pPr/>
              <a:t>44</a:t>
            </a:fld>
            <a:endParaRPr lang="en-US">
              <a:solidFill>
                <a:prstClr val="black">
                  <a:tint val="75000"/>
                </a:prstClr>
              </a:solidFill>
            </a:endParaRPr>
          </a:p>
        </p:txBody>
      </p:sp>
    </p:spTree>
    <p:extLst>
      <p:ext uri="{BB962C8B-B14F-4D97-AF65-F5344CB8AC3E}">
        <p14:creationId xmlns:p14="http://schemas.microsoft.com/office/powerpoint/2010/main" val="24840485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179512" y="548680"/>
            <a:ext cx="8424936" cy="5976664"/>
          </a:xfrm>
        </p:spPr>
        <p:txBody>
          <a:bodyPr>
            <a:noAutofit/>
          </a:bodyPr>
          <a:lstStyle/>
          <a:p>
            <a:pPr algn="l" rtl="0"/>
            <a:r>
              <a:rPr lang="en-US" sz="2800" dirty="0">
                <a:latin typeface="Times New Roman" pitchFamily="18" charset="0"/>
                <a:cs typeface="Times New Roman" pitchFamily="18" charset="0"/>
              </a:rPr>
              <a:t>Transport of acetyl-CoA from mitochondria to </a:t>
            </a:r>
            <a:r>
              <a:rPr lang="en-US" sz="2800" dirty="0" smtClean="0">
                <a:latin typeface="Times New Roman" pitchFamily="18" charset="0"/>
                <a:cs typeface="Times New Roman" pitchFamily="18" charset="0"/>
              </a:rPr>
              <a:t>cytosol</a:t>
            </a:r>
          </a:p>
          <a:p>
            <a:pPr algn="l" rtl="0"/>
            <a:r>
              <a:rPr lang="en-US" sz="2800" dirty="0">
                <a:latin typeface="Times New Roman" pitchFamily="18" charset="0"/>
                <a:cs typeface="Times New Roman" pitchFamily="18" charset="0"/>
              </a:rPr>
              <a:t>Fatty acids are synthesized in the cytosol,  </a:t>
            </a:r>
            <a:r>
              <a:rPr lang="en-US" sz="2800" dirty="0" smtClean="0">
                <a:latin typeface="Times New Roman" pitchFamily="18" charset="0"/>
                <a:cs typeface="Times New Roman" pitchFamily="18" charset="0"/>
              </a:rPr>
              <a:t>whereas acetyl-CoA </a:t>
            </a:r>
            <a:r>
              <a:rPr lang="en-US" sz="2800" dirty="0">
                <a:latin typeface="Times New Roman" pitchFamily="18" charset="0"/>
                <a:cs typeface="Times New Roman" pitchFamily="18" charset="0"/>
              </a:rPr>
              <a:t>is formed in </a:t>
            </a:r>
            <a:r>
              <a:rPr lang="en-US" sz="2800" dirty="0" smtClean="0">
                <a:latin typeface="Times New Roman" pitchFamily="18" charset="0"/>
                <a:cs typeface="Times New Roman" pitchFamily="18" charset="0"/>
              </a:rPr>
              <a:t>mitochondria from pyruvate</a:t>
            </a:r>
          </a:p>
          <a:p>
            <a:pPr algn="l" rtl="0"/>
            <a:r>
              <a:rPr lang="en-US" sz="2800" dirty="0">
                <a:latin typeface="Times New Roman" pitchFamily="18" charset="0"/>
                <a:cs typeface="Times New Roman" pitchFamily="18" charset="0"/>
              </a:rPr>
              <a:t>acetyl-CoA must be transferred from mitochondria to </a:t>
            </a:r>
            <a:r>
              <a:rPr lang="en-US" sz="2800" dirty="0" smtClean="0">
                <a:latin typeface="Times New Roman" pitchFamily="18" charset="0"/>
                <a:cs typeface="Times New Roman" pitchFamily="18" charset="0"/>
              </a:rPr>
              <a:t>the cytosol</a:t>
            </a:r>
            <a:r>
              <a:rPr lang="en-US" sz="2800" dirty="0">
                <a:latin typeface="Times New Roman" pitchFamily="18" charset="0"/>
                <a:cs typeface="Times New Roman" pitchFamily="18" charset="0"/>
              </a:rPr>
              <a:t>. </a:t>
            </a:r>
            <a:endParaRPr lang="en-US" sz="2800" dirty="0" smtClean="0">
              <a:latin typeface="Times New Roman" pitchFamily="18" charset="0"/>
              <a:cs typeface="Times New Roman" pitchFamily="18" charset="0"/>
            </a:endParaRPr>
          </a:p>
          <a:p>
            <a:pPr algn="l" rtl="0"/>
            <a:r>
              <a:rPr lang="en-US" sz="2800" dirty="0" smtClean="0">
                <a:latin typeface="Times New Roman" pitchFamily="18" charset="0"/>
                <a:cs typeface="Times New Roman" pitchFamily="18" charset="0"/>
              </a:rPr>
              <a:t>Since </a:t>
            </a:r>
            <a:r>
              <a:rPr lang="en-US" sz="2800" dirty="0">
                <a:latin typeface="Times New Roman" pitchFamily="18" charset="0"/>
                <a:cs typeface="Times New Roman" pitchFamily="18" charset="0"/>
              </a:rPr>
              <a:t>acetyl CoA is impermeable to </a:t>
            </a:r>
            <a:r>
              <a:rPr lang="en-US" sz="2800" dirty="0" smtClean="0">
                <a:latin typeface="Times New Roman" pitchFamily="18" charset="0"/>
                <a:cs typeface="Times New Roman" pitchFamily="18" charset="0"/>
              </a:rPr>
              <a:t>inner mitochondrial </a:t>
            </a:r>
            <a:r>
              <a:rPr lang="en-US" sz="2800" dirty="0">
                <a:latin typeface="Times New Roman" pitchFamily="18" charset="0"/>
                <a:cs typeface="Times New Roman" pitchFamily="18" charset="0"/>
              </a:rPr>
              <a:t>membrane, it is transferred in the form</a:t>
            </a:r>
          </a:p>
          <a:p>
            <a:pPr algn="l" rtl="0"/>
            <a:r>
              <a:rPr lang="en-US" sz="2800" dirty="0">
                <a:latin typeface="Times New Roman" pitchFamily="18" charset="0"/>
                <a:cs typeface="Times New Roman" pitchFamily="18" charset="0"/>
              </a:rPr>
              <a:t>of citrate  from mitochondrial matrix to the </a:t>
            </a:r>
            <a:r>
              <a:rPr lang="en-US" sz="2800" dirty="0" smtClean="0">
                <a:latin typeface="Times New Roman" pitchFamily="18" charset="0"/>
                <a:cs typeface="Times New Roman" pitchFamily="18" charset="0"/>
              </a:rPr>
              <a:t>cytosol</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4294967295"/>
          </p:nvPr>
        </p:nvSpPr>
        <p:spPr>
          <a:xfrm>
            <a:off x="8129016" y="5734050"/>
            <a:ext cx="609600" cy="521208"/>
          </a:xfrm>
          <a:prstGeom prst="rect">
            <a:avLst/>
          </a:prstGeom>
        </p:spPr>
        <p:txBody>
          <a:bodyPr/>
          <a:lstStyle/>
          <a:p>
            <a:pPr rtl="0"/>
            <a:fld id="{22293EC1-5862-44ED-A4CB-D5954F5A5689}" type="slidenum">
              <a:rPr lang="en-US" smtClean="0">
                <a:solidFill>
                  <a:prstClr val="black">
                    <a:tint val="75000"/>
                  </a:prstClr>
                </a:solidFill>
              </a:rPr>
              <a:pPr rtl="0"/>
              <a:t>45</a:t>
            </a:fld>
            <a:endParaRPr lang="en-US">
              <a:solidFill>
                <a:prstClr val="black">
                  <a:tint val="75000"/>
                </a:prstClr>
              </a:solidFill>
            </a:endParaRPr>
          </a:p>
        </p:txBody>
      </p:sp>
    </p:spTree>
    <p:extLst>
      <p:ext uri="{BB962C8B-B14F-4D97-AF65-F5344CB8AC3E}">
        <p14:creationId xmlns:p14="http://schemas.microsoft.com/office/powerpoint/2010/main" val="18078673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4"/>
          <p:cNvSpPr>
            <a:spLocks noGrp="1"/>
          </p:cNvSpPr>
          <p:nvPr>
            <p:ph type="sldNum" sz="quarter" idx="11"/>
          </p:nvPr>
        </p:nvSpPr>
        <p:spPr/>
        <p:txBody>
          <a:bodyPr/>
          <a:lstStyle/>
          <a:p>
            <a:pPr>
              <a:defRPr/>
            </a:pPr>
            <a:fld id="{2076DA3B-6F78-4502-9AEA-B772DB65BF97}" type="slidenum">
              <a:rPr lang="en-US" smtClean="0">
                <a:solidFill>
                  <a:srgbClr val="000000"/>
                </a:solidFill>
              </a:rPr>
              <a:pPr>
                <a:defRPr/>
              </a:pPr>
              <a:t>46</a:t>
            </a:fld>
            <a:endParaRPr lang="en-US">
              <a:solidFill>
                <a:srgbClr val="00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150" y="476673"/>
            <a:ext cx="8267700" cy="5616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03292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76672"/>
            <a:ext cx="8229600" cy="1008112"/>
          </a:xfrm>
        </p:spPr>
        <p:style>
          <a:lnRef idx="1">
            <a:schemeClr val="accent3"/>
          </a:lnRef>
          <a:fillRef idx="2">
            <a:schemeClr val="accent3"/>
          </a:fillRef>
          <a:effectRef idx="1">
            <a:schemeClr val="accent3"/>
          </a:effectRef>
          <a:fontRef idx="minor">
            <a:schemeClr val="dk1"/>
          </a:fontRef>
        </p:style>
        <p:txBody>
          <a:bodyPr>
            <a:normAutofit fontScale="90000"/>
          </a:bodyPr>
          <a:lstStyle/>
          <a:p>
            <a:pPr rtl="0"/>
            <a:r>
              <a:rPr lang="en-US" dirty="0">
                <a:latin typeface="Times New Roman" pitchFamily="18" charset="0"/>
                <a:cs typeface="Times New Roman" pitchFamily="18" charset="0"/>
              </a:rPr>
              <a:t>Carboxylation of acetyl-CoA to </a:t>
            </a:r>
            <a:r>
              <a:rPr lang="en-US" dirty="0" err="1">
                <a:latin typeface="Times New Roman" pitchFamily="18" charset="0"/>
                <a:cs typeface="Times New Roman" pitchFamily="18" charset="0"/>
              </a:rPr>
              <a:t>malonyl</a:t>
            </a:r>
            <a:r>
              <a:rPr lang="en-US" dirty="0">
                <a:latin typeface="Times New Roman" pitchFamily="18" charset="0"/>
                <a:cs typeface="Times New Roman" pitchFamily="18" charset="0"/>
              </a:rPr>
              <a:t>-CoA</a:t>
            </a:r>
            <a:endParaRPr lang="ar-SA" dirty="0">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251520" y="1600200"/>
            <a:ext cx="7673280" cy="4873752"/>
          </a:xfrm>
        </p:spPr>
        <p:txBody>
          <a:bodyPr>
            <a:normAutofit/>
          </a:bodyPr>
          <a:lstStyle/>
          <a:p>
            <a:pPr algn="l" rtl="0"/>
            <a:r>
              <a:rPr lang="en-US" sz="2800" dirty="0">
                <a:latin typeface="Times New Roman" pitchFamily="18" charset="0"/>
                <a:cs typeface="Times New Roman" pitchFamily="18" charset="0"/>
              </a:rPr>
              <a:t>Carboxylation of acetyl-CoA to </a:t>
            </a:r>
            <a:r>
              <a:rPr lang="en-US" sz="2800" dirty="0" err="1">
                <a:latin typeface="Times New Roman" pitchFamily="18" charset="0"/>
                <a:cs typeface="Times New Roman" pitchFamily="18" charset="0"/>
              </a:rPr>
              <a:t>malonyl</a:t>
            </a:r>
            <a:r>
              <a:rPr lang="en-US" sz="2800" dirty="0">
                <a:latin typeface="Times New Roman" pitchFamily="18" charset="0"/>
                <a:cs typeface="Times New Roman" pitchFamily="18" charset="0"/>
              </a:rPr>
              <a:t>-CoA is </a:t>
            </a:r>
            <a:r>
              <a:rPr lang="en-US" sz="2800" dirty="0" smtClean="0">
                <a:latin typeface="Times New Roman" pitchFamily="18" charset="0"/>
                <a:cs typeface="Times New Roman" pitchFamily="18" charset="0"/>
              </a:rPr>
              <a:t>the initial </a:t>
            </a:r>
            <a:r>
              <a:rPr lang="en-US" sz="2800" dirty="0">
                <a:latin typeface="Times New Roman" pitchFamily="18" charset="0"/>
                <a:cs typeface="Times New Roman" pitchFamily="18" charset="0"/>
              </a:rPr>
              <a:t>and  rate limiting reaction in fatty </a:t>
            </a:r>
            <a:r>
              <a:rPr lang="en-US" sz="2800" dirty="0" smtClean="0">
                <a:latin typeface="Times New Roman" pitchFamily="18" charset="0"/>
                <a:cs typeface="Times New Roman" pitchFamily="18" charset="0"/>
              </a:rPr>
              <a:t>acid synthesis</a:t>
            </a:r>
          </a:p>
          <a:p>
            <a:pPr algn="l" rtl="0"/>
            <a:r>
              <a:rPr lang="en-US" sz="2800" dirty="0">
                <a:latin typeface="Times New Roman" pitchFamily="18" charset="0"/>
                <a:cs typeface="Times New Roman" pitchFamily="18" charset="0"/>
              </a:rPr>
              <a:t>This reaction is catalyzed by an enzyme </a:t>
            </a:r>
            <a:r>
              <a:rPr lang="en-US" sz="2800" dirty="0" smtClean="0">
                <a:latin typeface="Times New Roman" pitchFamily="18" charset="0"/>
                <a:cs typeface="Times New Roman" pitchFamily="18" charset="0"/>
              </a:rPr>
              <a:t>complex, acetyl-CoA </a:t>
            </a:r>
            <a:r>
              <a:rPr lang="en-US" sz="2800" dirty="0">
                <a:latin typeface="Times New Roman" pitchFamily="18" charset="0"/>
                <a:cs typeface="Times New Roman" pitchFamily="18" charset="0"/>
              </a:rPr>
              <a:t>carboxylase </a:t>
            </a:r>
            <a:r>
              <a:rPr lang="en-US" sz="2800" dirty="0" smtClean="0">
                <a:latin typeface="Times New Roman" pitchFamily="18" charset="0"/>
                <a:cs typeface="Times New Roman" pitchFamily="18" charset="0"/>
              </a:rPr>
              <a:t>,that </a:t>
            </a:r>
            <a:r>
              <a:rPr lang="en-US" sz="2800" dirty="0">
                <a:latin typeface="Times New Roman" pitchFamily="18" charset="0"/>
                <a:cs typeface="Times New Roman" pitchFamily="18" charset="0"/>
              </a:rPr>
              <a:t>contains biotin  </a:t>
            </a:r>
            <a:r>
              <a:rPr lang="en-US" sz="2800" dirty="0" smtClean="0">
                <a:latin typeface="Times New Roman" pitchFamily="18" charset="0"/>
                <a:cs typeface="Times New Roman" pitchFamily="18" charset="0"/>
              </a:rPr>
              <a:t>and utilizes  </a:t>
            </a:r>
            <a:r>
              <a:rPr lang="en-US" sz="2800" dirty="0">
                <a:latin typeface="Times New Roman" pitchFamily="18" charset="0"/>
                <a:cs typeface="Times New Roman" pitchFamily="18" charset="0"/>
              </a:rPr>
              <a:t>bicarbonate (as a source </a:t>
            </a:r>
            <a:r>
              <a:rPr lang="en-US" sz="2800" dirty="0" smtClean="0">
                <a:latin typeface="Times New Roman" pitchFamily="18" charset="0"/>
                <a:cs typeface="Times New Roman" pitchFamily="18" charset="0"/>
              </a:rPr>
              <a:t>ofCO2)in presence of </a:t>
            </a:r>
            <a:r>
              <a:rPr lang="en-US" sz="2800" dirty="0">
                <a:latin typeface="Times New Roman" pitchFamily="18" charset="0"/>
                <a:cs typeface="Times New Roman" pitchFamily="18" charset="0"/>
              </a:rPr>
              <a:t>ATP</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4294967295"/>
          </p:nvPr>
        </p:nvSpPr>
        <p:spPr>
          <a:xfrm>
            <a:off x="8129016" y="5734050"/>
            <a:ext cx="609600" cy="521208"/>
          </a:xfrm>
          <a:prstGeom prst="rect">
            <a:avLst/>
          </a:prstGeom>
        </p:spPr>
        <p:txBody>
          <a:bodyPr/>
          <a:lstStyle/>
          <a:p>
            <a:pPr rtl="0"/>
            <a:fld id="{22293EC1-5862-44ED-A4CB-D5954F5A5689}" type="slidenum">
              <a:rPr lang="en-US" smtClean="0">
                <a:solidFill>
                  <a:prstClr val="black">
                    <a:tint val="75000"/>
                  </a:prstClr>
                </a:solidFill>
              </a:rPr>
              <a:pPr rtl="0"/>
              <a:t>47</a:t>
            </a:fld>
            <a:endParaRPr lang="en-US">
              <a:solidFill>
                <a:prstClr val="black">
                  <a:tint val="75000"/>
                </a:prstClr>
              </a:solidFill>
            </a:endParaRPr>
          </a:p>
        </p:txBody>
      </p:sp>
    </p:spTree>
    <p:extLst>
      <p:ext uri="{BB962C8B-B14F-4D97-AF65-F5344CB8AC3E}">
        <p14:creationId xmlns:p14="http://schemas.microsoft.com/office/powerpoint/2010/main" val="18449041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4294967295"/>
          </p:nvPr>
        </p:nvSpPr>
        <p:spPr>
          <a:xfrm>
            <a:off x="8129016" y="5734050"/>
            <a:ext cx="609600" cy="521208"/>
          </a:xfrm>
          <a:prstGeom prst="rect">
            <a:avLst/>
          </a:prstGeom>
        </p:spPr>
        <p:txBody>
          <a:bodyPr/>
          <a:lstStyle/>
          <a:p>
            <a:fld id="{22293EC1-5862-44ED-A4CB-D5954F5A5689}" type="slidenum">
              <a:rPr lang="en-US" smtClean="0">
                <a:solidFill>
                  <a:prstClr val="black">
                    <a:tint val="75000"/>
                  </a:prstClr>
                </a:solidFill>
              </a:rPr>
              <a:pPr/>
              <a:t>48</a:t>
            </a:fld>
            <a:endParaRPr lang="en-US">
              <a:solidFill>
                <a:prstClr val="black">
                  <a:tint val="75000"/>
                </a:prstClr>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700809"/>
            <a:ext cx="5400600"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34170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pPr rtl="0"/>
            <a:r>
              <a:rPr lang="en-US" dirty="0">
                <a:latin typeface="Times New Roman" pitchFamily="18" charset="0"/>
                <a:cs typeface="Times New Roman" pitchFamily="18" charset="0"/>
              </a:rPr>
              <a:t>Reactions of fatty acid synthase complex</a:t>
            </a:r>
            <a:endParaRPr lang="ar-SA" dirty="0">
              <a:latin typeface="Times New Roman" pitchFamily="18" charset="0"/>
              <a:cs typeface="Times New Roman" pitchFamily="18" charset="0"/>
            </a:endParaRPr>
          </a:p>
        </p:txBody>
      </p:sp>
      <p:sp>
        <p:nvSpPr>
          <p:cNvPr id="3" name="عنصر نائب للمحتوى 2"/>
          <p:cNvSpPr>
            <a:spLocks noGrp="1"/>
          </p:cNvSpPr>
          <p:nvPr>
            <p:ph sz="quarter" idx="1"/>
          </p:nvPr>
        </p:nvSpPr>
        <p:spPr/>
        <p:txBody>
          <a:bodyPr/>
          <a:lstStyle/>
          <a:p>
            <a:pPr algn="l" rtl="0"/>
            <a:r>
              <a:rPr lang="en-US" sz="2800" dirty="0">
                <a:latin typeface="Times New Roman" pitchFamily="18" charset="0"/>
                <a:cs typeface="Times New Roman" pitchFamily="18" charset="0"/>
              </a:rPr>
              <a:t>Once </a:t>
            </a:r>
            <a:r>
              <a:rPr lang="en-US" sz="2800" dirty="0" err="1">
                <a:latin typeface="Times New Roman" pitchFamily="18" charset="0"/>
                <a:cs typeface="Times New Roman" pitchFamily="18" charset="0"/>
              </a:rPr>
              <a:t>malonyl</a:t>
            </a:r>
            <a:r>
              <a:rPr lang="en-US" sz="2800" dirty="0">
                <a:latin typeface="Times New Roman" pitchFamily="18" charset="0"/>
                <a:cs typeface="Times New Roman" pitchFamily="18" charset="0"/>
              </a:rPr>
              <a:t> CoA is formed from acetyl CoA, </a:t>
            </a:r>
            <a:r>
              <a:rPr lang="en-US" sz="2800" dirty="0" smtClean="0">
                <a:latin typeface="Times New Roman" pitchFamily="18" charset="0"/>
                <a:cs typeface="Times New Roman" pitchFamily="18" charset="0"/>
              </a:rPr>
              <a:t>the De </a:t>
            </a:r>
            <a:r>
              <a:rPr lang="en-US" sz="2800" dirty="0">
                <a:latin typeface="Times New Roman" pitchFamily="18" charset="0"/>
                <a:cs typeface="Times New Roman" pitchFamily="18" charset="0"/>
              </a:rPr>
              <a:t>novo synthesis of </a:t>
            </a:r>
            <a:r>
              <a:rPr lang="en-US" sz="2800" dirty="0" err="1">
                <a:latin typeface="Times New Roman" pitchFamily="18" charset="0"/>
                <a:cs typeface="Times New Roman" pitchFamily="18" charset="0"/>
              </a:rPr>
              <a:t>palmitic</a:t>
            </a:r>
            <a:r>
              <a:rPr lang="en-US" sz="2800" dirty="0">
                <a:latin typeface="Times New Roman" pitchFamily="18" charset="0"/>
                <a:cs typeface="Times New Roman" pitchFamily="18" charset="0"/>
              </a:rPr>
              <a:t> acid is carried out </a:t>
            </a:r>
            <a:r>
              <a:rPr lang="en-US" sz="2800" dirty="0" smtClean="0">
                <a:latin typeface="Times New Roman" pitchFamily="18" charset="0"/>
                <a:cs typeface="Times New Roman" pitchFamily="18" charset="0"/>
              </a:rPr>
              <a:t>in cytosol </a:t>
            </a:r>
            <a:r>
              <a:rPr lang="en-US" sz="2800" dirty="0">
                <a:latin typeface="Times New Roman" pitchFamily="18" charset="0"/>
                <a:cs typeface="Times New Roman" pitchFamily="18" charset="0"/>
              </a:rPr>
              <a:t>by  fatty acid synthase </a:t>
            </a:r>
            <a:r>
              <a:rPr lang="en-US" sz="2800" dirty="0" smtClean="0">
                <a:latin typeface="Times New Roman" pitchFamily="18" charset="0"/>
                <a:cs typeface="Times New Roman" pitchFamily="18" charset="0"/>
              </a:rPr>
              <a:t>complex</a:t>
            </a:r>
          </a:p>
          <a:p>
            <a:pPr algn="l" rtl="0"/>
            <a:r>
              <a:rPr lang="en-US" sz="2800" dirty="0">
                <a:latin typeface="Times New Roman" pitchFamily="18" charset="0"/>
                <a:cs typeface="Times New Roman" pitchFamily="18" charset="0"/>
              </a:rPr>
              <a:t>Fatty acid synthase complex is a </a:t>
            </a:r>
            <a:r>
              <a:rPr lang="en-US" sz="2800" dirty="0" smtClean="0">
                <a:latin typeface="Times New Roman" pitchFamily="18" charset="0"/>
                <a:cs typeface="Times New Roman" pitchFamily="18" charset="0"/>
              </a:rPr>
              <a:t>multi enzyme</a:t>
            </a:r>
            <a:endParaRPr lang="en-US" sz="2800" dirty="0">
              <a:latin typeface="Times New Roman" pitchFamily="18" charset="0"/>
              <a:cs typeface="Times New Roman" pitchFamily="18" charset="0"/>
            </a:endParaRPr>
          </a:p>
          <a:p>
            <a:pPr algn="l" rtl="0"/>
            <a:r>
              <a:rPr lang="en-US" sz="2800" dirty="0">
                <a:latin typeface="Times New Roman" pitchFamily="18" charset="0"/>
                <a:cs typeface="Times New Roman" pitchFamily="18" charset="0"/>
              </a:rPr>
              <a:t>complex possessing 7 different enzymes and </a:t>
            </a:r>
            <a:r>
              <a:rPr lang="en-US" sz="2800" dirty="0" smtClean="0">
                <a:latin typeface="Times New Roman" pitchFamily="18" charset="0"/>
                <a:cs typeface="Times New Roman" pitchFamily="18" charset="0"/>
              </a:rPr>
              <a:t>one acyl </a:t>
            </a:r>
            <a:r>
              <a:rPr lang="en-US" sz="2800" dirty="0">
                <a:latin typeface="Times New Roman" pitchFamily="18" charset="0"/>
                <a:cs typeface="Times New Roman" pitchFamily="18" charset="0"/>
              </a:rPr>
              <a:t>carrier protein (ACP)  molecule</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4294967295"/>
          </p:nvPr>
        </p:nvSpPr>
        <p:spPr>
          <a:xfrm>
            <a:off x="8129016" y="5734050"/>
            <a:ext cx="609600" cy="521208"/>
          </a:xfrm>
          <a:prstGeom prst="rect">
            <a:avLst/>
          </a:prstGeom>
        </p:spPr>
        <p:txBody>
          <a:bodyPr/>
          <a:lstStyle/>
          <a:p>
            <a:pPr rtl="0"/>
            <a:fld id="{22293EC1-5862-44ED-A4CB-D5954F5A5689}" type="slidenum">
              <a:rPr lang="en-US" smtClean="0">
                <a:solidFill>
                  <a:prstClr val="black">
                    <a:tint val="75000"/>
                  </a:prstClr>
                </a:solidFill>
              </a:rPr>
              <a:pPr rtl="0"/>
              <a:t>49</a:t>
            </a:fld>
            <a:endParaRPr lang="en-US">
              <a:solidFill>
                <a:prstClr val="black">
                  <a:tint val="75000"/>
                </a:prstClr>
              </a:solidFill>
            </a:endParaRPr>
          </a:p>
        </p:txBody>
      </p:sp>
    </p:spTree>
    <p:extLst>
      <p:ext uri="{BB962C8B-B14F-4D97-AF65-F5344CB8AC3E}">
        <p14:creationId xmlns:p14="http://schemas.microsoft.com/office/powerpoint/2010/main" val="24418143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20080"/>
          </a:xfrm>
        </p:spPr>
        <p:style>
          <a:lnRef idx="3">
            <a:schemeClr val="lt1"/>
          </a:lnRef>
          <a:fillRef idx="1">
            <a:schemeClr val="accent3"/>
          </a:fillRef>
          <a:effectRef idx="1">
            <a:schemeClr val="accent3"/>
          </a:effectRef>
          <a:fontRef idx="minor">
            <a:schemeClr val="lt1"/>
          </a:fontRef>
        </p:style>
        <p:txBody>
          <a:bodyPr>
            <a:normAutofit fontScale="90000"/>
          </a:bodyPr>
          <a:lstStyle/>
          <a:p>
            <a:r>
              <a:rPr lang="en-US" dirty="0" smtClean="0"/>
              <a:t/>
            </a:r>
            <a:br>
              <a:rPr lang="en-US" dirty="0" smtClean="0"/>
            </a:br>
            <a:r>
              <a:rPr lang="en-US" sz="3100" dirty="0">
                <a:solidFill>
                  <a:srgbClr val="C00000"/>
                </a:solidFill>
                <a:latin typeface="Times New Roman" pitchFamily="18" charset="0"/>
                <a:cs typeface="Times New Roman" pitchFamily="18" charset="0"/>
              </a:rPr>
              <a:t>DIGESTION of lipid</a:t>
            </a:r>
            <a:r>
              <a:rPr lang="en-US" dirty="0" smtClean="0"/>
              <a:t/>
            </a:r>
            <a:br>
              <a:rPr lang="en-US" dirty="0" smtClean="0"/>
            </a:br>
            <a:endParaRPr lang="ar-YE" dirty="0"/>
          </a:p>
        </p:txBody>
      </p:sp>
      <p:sp>
        <p:nvSpPr>
          <p:cNvPr id="3" name="Content Placeholder 2"/>
          <p:cNvSpPr>
            <a:spLocks noGrp="1"/>
          </p:cNvSpPr>
          <p:nvPr>
            <p:ph idx="1"/>
          </p:nvPr>
        </p:nvSpPr>
        <p:spPr>
          <a:xfrm>
            <a:off x="457200" y="1285860"/>
            <a:ext cx="8229600" cy="5343540"/>
          </a:xfrm>
        </p:spPr>
        <p:txBody>
          <a:bodyPr>
            <a:normAutofit/>
          </a:bodyPr>
          <a:lstStyle/>
          <a:p>
            <a:pPr lvl="0" algn="just">
              <a:lnSpc>
                <a:spcPct val="115000"/>
              </a:lnSpc>
              <a:buFont typeface="Wingdings"/>
              <a:buChar char=""/>
              <a:tabLst>
                <a:tab pos="457200" algn="l"/>
              </a:tabLst>
            </a:pPr>
            <a:r>
              <a:rPr lang="en-US" sz="2800" dirty="0" smtClean="0">
                <a:solidFill>
                  <a:srgbClr val="FF0000"/>
                </a:solidFill>
                <a:latin typeface="Times New Roman"/>
                <a:ea typeface="Calibri"/>
                <a:cs typeface="Arial"/>
              </a:rPr>
              <a:t> In the </a:t>
            </a:r>
            <a:r>
              <a:rPr lang="en-US" sz="2800" dirty="0">
                <a:solidFill>
                  <a:srgbClr val="FF0000"/>
                </a:solidFill>
                <a:latin typeface="Times New Roman"/>
                <a:ea typeface="Calibri"/>
                <a:cs typeface="Arial"/>
              </a:rPr>
              <a:t>intestine</a:t>
            </a:r>
            <a:r>
              <a:rPr lang="en-US" dirty="0">
                <a:solidFill>
                  <a:srgbClr val="FF0000"/>
                </a:solidFill>
                <a:latin typeface="Times New Roman"/>
                <a:ea typeface="Calibri"/>
                <a:cs typeface="Arial"/>
              </a:rPr>
              <a:t>: </a:t>
            </a:r>
            <a:r>
              <a:rPr lang="en-US" sz="2400" dirty="0" smtClean="0">
                <a:latin typeface="Times New Roman"/>
                <a:ea typeface="Calibri"/>
                <a:cs typeface="Arial"/>
              </a:rPr>
              <a:t>Emulsified </a:t>
            </a:r>
            <a:r>
              <a:rPr lang="en-US" sz="2400" dirty="0" err="1" smtClean="0">
                <a:latin typeface="Times New Roman"/>
                <a:ea typeface="Calibri"/>
                <a:cs typeface="Arial"/>
              </a:rPr>
              <a:t>triacylglycerols</a:t>
            </a:r>
            <a:r>
              <a:rPr lang="en-US" sz="2400" dirty="0">
                <a:latin typeface="Times New Roman"/>
                <a:ea typeface="Calibri"/>
                <a:cs typeface="Arial"/>
              </a:rPr>
              <a:t> </a:t>
            </a:r>
            <a:r>
              <a:rPr lang="en-US" sz="2400" dirty="0" smtClean="0">
                <a:latin typeface="Times New Roman"/>
                <a:ea typeface="Calibri"/>
                <a:cs typeface="Arial"/>
              </a:rPr>
              <a:t>are hydrolyzed by  pancreatic Lipase hydrolyses fatty acid in the 1 and 3 positions of the </a:t>
            </a:r>
            <a:r>
              <a:rPr lang="en-US" sz="2400" dirty="0" err="1" smtClean="0">
                <a:latin typeface="Times New Roman"/>
                <a:ea typeface="Calibri"/>
                <a:cs typeface="Arial"/>
              </a:rPr>
              <a:t>triacylglycerol,producing</a:t>
            </a:r>
            <a:r>
              <a:rPr lang="en-US" sz="2400" dirty="0" smtClean="0">
                <a:latin typeface="Times New Roman"/>
                <a:ea typeface="Calibri"/>
                <a:cs typeface="Arial"/>
              </a:rPr>
              <a:t> </a:t>
            </a:r>
            <a:r>
              <a:rPr lang="en-US" sz="2400" dirty="0" smtClean="0">
                <a:latin typeface="Times New Roman"/>
                <a:ea typeface="Calibri"/>
                <a:cs typeface="Arial"/>
              </a:rPr>
              <a:t>2 </a:t>
            </a:r>
            <a:r>
              <a:rPr lang="en-US" sz="2400" dirty="0" err="1" smtClean="0">
                <a:latin typeface="Times New Roman"/>
                <a:ea typeface="Calibri"/>
                <a:cs typeface="Arial"/>
              </a:rPr>
              <a:t>monoacylglycerols</a:t>
            </a:r>
            <a:r>
              <a:rPr lang="en-US" sz="2400" dirty="0" smtClean="0">
                <a:latin typeface="Times New Roman"/>
                <a:ea typeface="Calibri"/>
                <a:cs typeface="Arial"/>
              </a:rPr>
              <a:t> and two molecules of fatty acids</a:t>
            </a:r>
          </a:p>
          <a:p>
            <a:pPr lvl="0" algn="just">
              <a:lnSpc>
                <a:spcPct val="115000"/>
              </a:lnSpc>
              <a:buFont typeface="Wingdings"/>
              <a:buChar char=""/>
              <a:tabLst>
                <a:tab pos="457200" algn="l"/>
              </a:tabLst>
            </a:pPr>
            <a:endParaRPr lang="en-US" sz="2400" dirty="0" smtClean="0">
              <a:latin typeface="Times New Roman"/>
              <a:ea typeface="Calibri"/>
              <a:cs typeface="Arial"/>
            </a:endParaRPr>
          </a:p>
          <a:p>
            <a:pPr marL="742950" lvl="1" indent="-285750" algn="just" rtl="0">
              <a:lnSpc>
                <a:spcPct val="115000"/>
              </a:lnSpc>
              <a:spcAft>
                <a:spcPts val="0"/>
              </a:spcAft>
              <a:buFont typeface="Wingdings"/>
              <a:buChar char=""/>
              <a:tabLst>
                <a:tab pos="914400" algn="l"/>
              </a:tabLst>
            </a:pPr>
            <a:endParaRPr lang="en-US" sz="1600" dirty="0">
              <a:latin typeface="Calibri"/>
              <a:ea typeface="Calibri"/>
              <a:cs typeface="Arial"/>
            </a:endParaRPr>
          </a:p>
          <a:p>
            <a:pPr marL="0" indent="0">
              <a:buNone/>
            </a:pPr>
            <a:endParaRPr lang="ar-YE" dirty="0"/>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5</a:t>
            </a:fld>
            <a:endParaRPr lang="en-US">
              <a:solidFill>
                <a:prstClr val="black">
                  <a:tint val="75000"/>
                </a:prstClr>
              </a:solidFill>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573016"/>
            <a:ext cx="7992888" cy="1942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611905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980728"/>
            <a:ext cx="8229600" cy="4886672"/>
          </a:xfrm>
        </p:spPr>
        <p:txBody>
          <a:bodyPr>
            <a:normAutofit/>
          </a:bodyPr>
          <a:lstStyle/>
          <a:p>
            <a:pPr algn="l" rtl="0"/>
            <a:r>
              <a:rPr lang="en-US" sz="2800" dirty="0">
                <a:latin typeface="Times New Roman" pitchFamily="18" charset="0"/>
                <a:cs typeface="Times New Roman" pitchFamily="18" charset="0"/>
              </a:rPr>
              <a:t>The fatty acid synthase complex has two active </a:t>
            </a:r>
            <a:r>
              <a:rPr lang="en-US" sz="2800" dirty="0" smtClean="0">
                <a:latin typeface="Times New Roman" pitchFamily="18" charset="0"/>
                <a:cs typeface="Times New Roman" pitchFamily="18" charset="0"/>
              </a:rPr>
              <a:t>–SH groups</a:t>
            </a:r>
            <a:r>
              <a:rPr lang="en-US" sz="2800" dirty="0">
                <a:latin typeface="Times New Roman" pitchFamily="18" charset="0"/>
                <a:cs typeface="Times New Roman" pitchFamily="18" charset="0"/>
              </a:rPr>
              <a:t>.  One -SH group is of </a:t>
            </a:r>
            <a:r>
              <a:rPr lang="en-US" sz="2800" dirty="0" smtClean="0">
                <a:latin typeface="Times New Roman" pitchFamily="18" charset="0"/>
                <a:cs typeface="Times New Roman" pitchFamily="18" charset="0"/>
              </a:rPr>
              <a:t>4-phosphopantetheine moiety </a:t>
            </a:r>
            <a:r>
              <a:rPr lang="en-US" sz="2800" dirty="0">
                <a:latin typeface="Times New Roman" pitchFamily="18" charset="0"/>
                <a:cs typeface="Times New Roman" pitchFamily="18" charset="0"/>
              </a:rPr>
              <a:t>of ACP. Another -SH group is of </a:t>
            </a:r>
            <a:r>
              <a:rPr lang="en-US" sz="2800" dirty="0" smtClean="0">
                <a:latin typeface="Times New Roman" pitchFamily="18" charset="0"/>
                <a:cs typeface="Times New Roman" pitchFamily="18" charset="0"/>
              </a:rPr>
              <a:t>cysteine residue </a:t>
            </a:r>
            <a:r>
              <a:rPr lang="en-US" sz="2800" dirty="0">
                <a:latin typeface="Times New Roman" pitchFamily="18" charset="0"/>
                <a:cs typeface="Times New Roman" pitchFamily="18" charset="0"/>
              </a:rPr>
              <a:t>of enzyme </a:t>
            </a:r>
            <a:r>
              <a:rPr lang="en-US" sz="2800" dirty="0" err="1">
                <a:latin typeface="Times New Roman" pitchFamily="18" charset="0"/>
                <a:cs typeface="Times New Roman" pitchFamily="18" charset="0"/>
              </a:rPr>
              <a:t>ketoacyl</a:t>
            </a:r>
            <a:r>
              <a:rPr lang="en-US" sz="2800" dirty="0">
                <a:latin typeface="Times New Roman" pitchFamily="18" charset="0"/>
                <a:cs typeface="Times New Roman" pitchFamily="18" charset="0"/>
              </a:rPr>
              <a:t> synthase.  </a:t>
            </a:r>
            <a:r>
              <a:rPr lang="en-US" sz="2800" dirty="0" smtClean="0">
                <a:latin typeface="Times New Roman" pitchFamily="18" charset="0"/>
                <a:cs typeface="Times New Roman" pitchFamily="18" charset="0"/>
              </a:rPr>
              <a:t>Both –SH groups </a:t>
            </a:r>
            <a:r>
              <a:rPr lang="en-US" sz="2800" dirty="0">
                <a:latin typeface="Times New Roman" pitchFamily="18" charset="0"/>
                <a:cs typeface="Times New Roman" pitchFamily="18" charset="0"/>
              </a:rPr>
              <a:t>participate in fatty acid </a:t>
            </a:r>
            <a:r>
              <a:rPr lang="en-US" sz="2800" dirty="0" smtClean="0">
                <a:latin typeface="Times New Roman" pitchFamily="18" charset="0"/>
                <a:cs typeface="Times New Roman" pitchFamily="18" charset="0"/>
              </a:rPr>
              <a:t>biosynthesis</a:t>
            </a:r>
          </a:p>
          <a:p>
            <a:r>
              <a:rPr lang="en-US" sz="2800" dirty="0" smtClean="0">
                <a:latin typeface="Times New Roman" pitchFamily="18" charset="0"/>
                <a:cs typeface="Times New Roman" pitchFamily="18" charset="0"/>
              </a:rPr>
              <a:t>after </a:t>
            </a:r>
            <a:r>
              <a:rPr lang="en-US" sz="2800" dirty="0">
                <a:latin typeface="Times New Roman" pitchFamily="18" charset="0"/>
                <a:cs typeface="Times New Roman" pitchFamily="18" charset="0"/>
              </a:rPr>
              <a:t>a total of seven such cycles, </a:t>
            </a:r>
            <a:r>
              <a:rPr lang="en-US" sz="2800" dirty="0" err="1" smtClean="0">
                <a:latin typeface="Times New Roman" pitchFamily="18" charset="0"/>
                <a:cs typeface="Times New Roman" pitchFamily="18" charset="0"/>
              </a:rPr>
              <a:t>palmitoyl</a:t>
            </a:r>
            <a:r>
              <a:rPr lang="en-US" sz="2800" dirty="0" smtClean="0">
                <a:latin typeface="Times New Roman" pitchFamily="18" charset="0"/>
                <a:cs typeface="Times New Roman" pitchFamily="18" charset="0"/>
              </a:rPr>
              <a:t> enzyme </a:t>
            </a:r>
            <a:r>
              <a:rPr lang="en-US" sz="2800" dirty="0">
                <a:latin typeface="Times New Roman" pitchFamily="18" charset="0"/>
                <a:cs typeface="Times New Roman" pitchFamily="18" charset="0"/>
              </a:rPr>
              <a:t>is formed, which is liberated from </a:t>
            </a:r>
            <a:r>
              <a:rPr lang="en-US" sz="2800" dirty="0" smtClean="0">
                <a:latin typeface="Times New Roman" pitchFamily="18" charset="0"/>
                <a:cs typeface="Times New Roman" pitchFamily="18" charset="0"/>
              </a:rPr>
              <a:t>the enzyme </a:t>
            </a:r>
            <a:r>
              <a:rPr lang="en-US" sz="2800" dirty="0">
                <a:latin typeface="Times New Roman" pitchFamily="18" charset="0"/>
                <a:cs typeface="Times New Roman" pitchFamily="18" charset="0"/>
              </a:rPr>
              <a:t>complex by the activity of a seventh </a:t>
            </a:r>
            <a:r>
              <a:rPr lang="en-US" sz="2800" dirty="0" smtClean="0">
                <a:latin typeface="Times New Roman" pitchFamily="18" charset="0"/>
                <a:cs typeface="Times New Roman" pitchFamily="18" charset="0"/>
              </a:rPr>
              <a:t>enzyme in </a:t>
            </a:r>
            <a:r>
              <a:rPr lang="en-US" sz="2800" dirty="0">
                <a:latin typeface="Times New Roman" pitchFamily="18" charset="0"/>
                <a:cs typeface="Times New Roman" pitchFamily="18" charset="0"/>
              </a:rPr>
              <a:t>the complex  </a:t>
            </a:r>
            <a:r>
              <a:rPr lang="en-US" sz="2800" dirty="0" err="1">
                <a:latin typeface="Times New Roman" pitchFamily="18" charset="0"/>
                <a:cs typeface="Times New Roman" pitchFamily="18" charset="0"/>
              </a:rPr>
              <a:t>thioesterase</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4294967295"/>
          </p:nvPr>
        </p:nvSpPr>
        <p:spPr>
          <a:xfrm>
            <a:off x="8129016" y="5734050"/>
            <a:ext cx="609600" cy="521208"/>
          </a:xfrm>
          <a:prstGeom prst="rect">
            <a:avLst/>
          </a:prstGeom>
        </p:spPr>
        <p:txBody>
          <a:bodyPr/>
          <a:lstStyle/>
          <a:p>
            <a:pPr rtl="0"/>
            <a:fld id="{22293EC1-5862-44ED-A4CB-D5954F5A5689}" type="slidenum">
              <a:rPr lang="en-US" smtClean="0">
                <a:solidFill>
                  <a:prstClr val="black">
                    <a:tint val="75000"/>
                  </a:prstClr>
                </a:solidFill>
              </a:rPr>
              <a:pPr rtl="0"/>
              <a:t>50</a:t>
            </a:fld>
            <a:endParaRPr lang="en-US">
              <a:solidFill>
                <a:prstClr val="black">
                  <a:tint val="75000"/>
                </a:prstClr>
              </a:solidFill>
            </a:endParaRPr>
          </a:p>
        </p:txBody>
      </p:sp>
    </p:spTree>
    <p:extLst>
      <p:ext uri="{BB962C8B-B14F-4D97-AF65-F5344CB8AC3E}">
        <p14:creationId xmlns:p14="http://schemas.microsoft.com/office/powerpoint/2010/main" val="34335737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4"/>
          <p:cNvSpPr>
            <a:spLocks noGrp="1"/>
          </p:cNvSpPr>
          <p:nvPr>
            <p:ph type="sldNum" sz="quarter" idx="11"/>
          </p:nvPr>
        </p:nvSpPr>
        <p:spPr/>
        <p:txBody>
          <a:bodyPr/>
          <a:lstStyle/>
          <a:p>
            <a:pPr>
              <a:defRPr/>
            </a:pPr>
            <a:fld id="{2076DA3B-6F78-4502-9AEA-B772DB65BF97}" type="slidenum">
              <a:rPr lang="en-US" smtClean="0">
                <a:solidFill>
                  <a:srgbClr val="000000"/>
                </a:solidFill>
              </a:rPr>
              <a:pPr>
                <a:defRPr/>
              </a:pPr>
              <a:t>51</a:t>
            </a:fld>
            <a:endParaRPr lang="en-US">
              <a:solidFill>
                <a:srgbClr val="00000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692696"/>
            <a:ext cx="7704856" cy="5832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51309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883568"/>
          </a:xfrm>
        </p:spPr>
        <p:style>
          <a:lnRef idx="1">
            <a:schemeClr val="accent3"/>
          </a:lnRef>
          <a:fillRef idx="2">
            <a:schemeClr val="accent3"/>
          </a:fillRef>
          <a:effectRef idx="1">
            <a:schemeClr val="accent3"/>
          </a:effectRef>
          <a:fontRef idx="minor">
            <a:schemeClr val="dk1"/>
          </a:fontRef>
        </p:style>
        <p:txBody>
          <a:bodyPr>
            <a:normAutofit fontScale="90000"/>
          </a:bodyPr>
          <a:lstStyle/>
          <a:p>
            <a:pPr rtl="0"/>
            <a:r>
              <a:rPr lang="en-US" sz="2800" dirty="0"/>
              <a:t> </a:t>
            </a:r>
            <a:r>
              <a:rPr lang="en-US" sz="2800" dirty="0">
                <a:latin typeface="Times New Roman" pitchFamily="18" charset="0"/>
                <a:cs typeface="Times New Roman" pitchFamily="18" charset="0"/>
              </a:rPr>
              <a:t>MICROSOMAL </a:t>
            </a:r>
            <a:r>
              <a:rPr lang="en-US" sz="2800" dirty="0" smtClean="0">
                <a:latin typeface="Times New Roman" pitchFamily="18" charset="0"/>
                <a:cs typeface="Times New Roman" pitchFamily="18" charset="0"/>
              </a:rPr>
              <a:t>PATHWAY FOR  FATTY ACID SYNTHESIS</a:t>
            </a:r>
            <a:endParaRPr lang="ar-SA" sz="2800" dirty="0">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457200" y="1600200"/>
            <a:ext cx="7931224" cy="4873752"/>
          </a:xfrm>
        </p:spPr>
        <p:txBody>
          <a:bodyPr>
            <a:normAutofit/>
          </a:bodyPr>
          <a:lstStyle/>
          <a:p>
            <a:pPr algn="l" rtl="0"/>
            <a:r>
              <a:rPr lang="en-US" sz="2800" dirty="0" smtClean="0">
                <a:latin typeface="Times New Roman" pitchFamily="18" charset="0"/>
                <a:cs typeface="Times New Roman" pitchFamily="18" charset="0"/>
              </a:rPr>
              <a:t>This is probably the main site  </a:t>
            </a:r>
            <a:r>
              <a:rPr lang="en-US" sz="2800" dirty="0">
                <a:latin typeface="Times New Roman" pitchFamily="18" charset="0"/>
                <a:cs typeface="Times New Roman" pitchFamily="18" charset="0"/>
              </a:rPr>
              <a:t>for </a:t>
            </a:r>
            <a:r>
              <a:rPr lang="en-US" sz="2800" dirty="0" smtClean="0">
                <a:latin typeface="Times New Roman" pitchFamily="18" charset="0"/>
                <a:cs typeface="Times New Roman" pitchFamily="18" charset="0"/>
              </a:rPr>
              <a:t>the elongation of existing long chain fatty acid  molecules </a:t>
            </a:r>
          </a:p>
          <a:p>
            <a:pPr algn="l" rtl="0"/>
            <a:r>
              <a:rPr lang="en-US" sz="2800" dirty="0">
                <a:latin typeface="Times New Roman" pitchFamily="18" charset="0"/>
                <a:cs typeface="Times New Roman" pitchFamily="18" charset="0"/>
              </a:rPr>
              <a:t>Microsomal elongation of fatty </a:t>
            </a:r>
            <a:r>
              <a:rPr lang="en-US" sz="2800" dirty="0" smtClean="0">
                <a:latin typeface="Times New Roman" pitchFamily="18" charset="0"/>
                <a:cs typeface="Times New Roman" pitchFamily="18" charset="0"/>
              </a:rPr>
              <a:t>acid:</a:t>
            </a:r>
          </a:p>
          <a:p>
            <a:pPr algn="l" rtl="0"/>
            <a:r>
              <a:rPr lang="en-US" sz="2800" dirty="0">
                <a:latin typeface="Times New Roman" pitchFamily="18" charset="0"/>
                <a:cs typeface="Times New Roman" pitchFamily="18" charset="0"/>
              </a:rPr>
              <a:t>The microsomal enzyme fatty acid </a:t>
            </a:r>
            <a:r>
              <a:rPr lang="en-US" sz="2800" dirty="0" err="1">
                <a:latin typeface="Times New Roman" pitchFamily="18" charset="0"/>
                <a:cs typeface="Times New Roman" pitchFamily="18" charset="0"/>
              </a:rPr>
              <a:t>elongase</a:t>
            </a: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elongates </a:t>
            </a:r>
            <a:r>
              <a:rPr lang="en-US" sz="2800" dirty="0" err="1" smtClean="0">
                <a:latin typeface="Times New Roman" pitchFamily="18" charset="0"/>
                <a:cs typeface="Times New Roman" pitchFamily="18" charset="0"/>
              </a:rPr>
              <a:t>palmitate</a:t>
            </a: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by the addition of 2-carbon fragments </a:t>
            </a:r>
            <a:r>
              <a:rPr lang="en-US" sz="2800" dirty="0" smtClean="0">
                <a:latin typeface="Times New Roman" pitchFamily="18" charset="0"/>
                <a:cs typeface="Times New Roman" pitchFamily="18" charset="0"/>
              </a:rPr>
              <a:t>derived from </a:t>
            </a:r>
            <a:r>
              <a:rPr lang="en-US" sz="2800" dirty="0" err="1">
                <a:latin typeface="Times New Roman" pitchFamily="18" charset="0"/>
                <a:cs typeface="Times New Roman" pitchFamily="18" charset="0"/>
              </a:rPr>
              <a:t>malonyl</a:t>
            </a:r>
            <a:r>
              <a:rPr lang="en-US" sz="2800" dirty="0">
                <a:latin typeface="Times New Roman" pitchFamily="18" charset="0"/>
                <a:cs typeface="Times New Roman" pitchFamily="18" charset="0"/>
              </a:rPr>
              <a:t>-CoA and NADPH </a:t>
            </a:r>
            <a:r>
              <a:rPr lang="en-US" sz="2800" dirty="0" smtClean="0">
                <a:latin typeface="Times New Roman" pitchFamily="18" charset="0"/>
                <a:cs typeface="Times New Roman" pitchFamily="18" charset="0"/>
              </a:rPr>
              <a:t>as hydrogen donor </a:t>
            </a:r>
          </a:p>
          <a:p>
            <a:pPr algn="l" rtl="0"/>
            <a:r>
              <a:rPr lang="en-US" sz="2800" dirty="0" smtClean="0">
                <a:latin typeface="Times New Roman" pitchFamily="18" charset="0"/>
                <a:cs typeface="Times New Roman" pitchFamily="18" charset="0"/>
              </a:rPr>
              <a:t>This </a:t>
            </a:r>
            <a:r>
              <a:rPr lang="en-US" sz="2800" dirty="0">
                <a:latin typeface="Times New Roman" pitchFamily="18" charset="0"/>
                <a:cs typeface="Times New Roman" pitchFamily="18" charset="0"/>
              </a:rPr>
              <a:t>system  becomes  active </a:t>
            </a:r>
            <a:r>
              <a:rPr lang="en-US" sz="2800" dirty="0" smtClean="0">
                <a:latin typeface="Times New Roman" pitchFamily="18" charset="0"/>
                <a:cs typeface="Times New Roman" pitchFamily="18" charset="0"/>
              </a:rPr>
              <a:t>during myelination  </a:t>
            </a:r>
            <a:r>
              <a:rPr lang="en-US" sz="2800" dirty="0">
                <a:latin typeface="Times New Roman" pitchFamily="18" charset="0"/>
                <a:cs typeface="Times New Roman" pitchFamily="18" charset="0"/>
              </a:rPr>
              <a:t>of nerves  in  order  to  provide  </a:t>
            </a:r>
            <a:r>
              <a:rPr lang="en-US" sz="2800" dirty="0" smtClean="0">
                <a:latin typeface="Times New Roman" pitchFamily="18" charset="0"/>
                <a:cs typeface="Times New Roman" pitchFamily="18" charset="0"/>
              </a:rPr>
              <a:t>C22 and  </a:t>
            </a:r>
            <a:r>
              <a:rPr lang="en-US" sz="2800" dirty="0">
                <a:latin typeface="Times New Roman" pitchFamily="18" charset="0"/>
                <a:cs typeface="Times New Roman" pitchFamily="18" charset="0"/>
              </a:rPr>
              <a:t>C </a:t>
            </a:r>
            <a:r>
              <a:rPr lang="en-US" sz="2800" dirty="0" smtClean="0">
                <a:latin typeface="Times New Roman" pitchFamily="18" charset="0"/>
                <a:cs typeface="Times New Roman" pitchFamily="18" charset="0"/>
              </a:rPr>
              <a:t>24"  </a:t>
            </a:r>
            <a:r>
              <a:rPr lang="en-US" sz="2800" dirty="0">
                <a:latin typeface="Times New Roman" pitchFamily="18" charset="0"/>
                <a:cs typeface="Times New Roman" pitchFamily="18" charset="0"/>
              </a:rPr>
              <a:t>fatty  </a:t>
            </a:r>
            <a:r>
              <a:rPr lang="en-US" sz="2800" dirty="0" smtClean="0">
                <a:latin typeface="Times New Roman" pitchFamily="18" charset="0"/>
                <a:cs typeface="Times New Roman" pitchFamily="18" charset="0"/>
              </a:rPr>
              <a:t>acids  </a:t>
            </a:r>
            <a:r>
              <a:rPr lang="en-US" sz="2800" dirty="0">
                <a:latin typeface="Times New Roman" pitchFamily="18" charset="0"/>
                <a:cs typeface="Times New Roman" pitchFamily="18" charset="0"/>
              </a:rPr>
              <a:t>which  are  present  </a:t>
            </a:r>
            <a:r>
              <a:rPr lang="en-US" sz="2800" dirty="0" smtClean="0">
                <a:latin typeface="Times New Roman" pitchFamily="18" charset="0"/>
                <a:cs typeface="Times New Roman" pitchFamily="18" charset="0"/>
              </a:rPr>
              <a:t>in </a:t>
            </a:r>
            <a:r>
              <a:rPr lang="en-US" sz="2800" dirty="0" err="1" smtClean="0">
                <a:latin typeface="Times New Roman" pitchFamily="18" charset="0"/>
                <a:cs typeface="Times New Roman" pitchFamily="18" charset="0"/>
              </a:rPr>
              <a:t>sphingolipids</a:t>
            </a:r>
            <a:r>
              <a:rPr lang="en-US" sz="2800" dirty="0" smtClean="0">
                <a:latin typeface="Times New Roman" pitchFamily="18" charset="0"/>
                <a:cs typeface="Times New Roman" pitchFamily="18" charset="0"/>
              </a:rPr>
              <a:t> </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4294967295"/>
          </p:nvPr>
        </p:nvSpPr>
        <p:spPr>
          <a:xfrm>
            <a:off x="8129016" y="5734050"/>
            <a:ext cx="609600" cy="521208"/>
          </a:xfrm>
          <a:prstGeom prst="rect">
            <a:avLst/>
          </a:prstGeom>
        </p:spPr>
        <p:txBody>
          <a:bodyPr/>
          <a:lstStyle/>
          <a:p>
            <a:pPr rtl="0"/>
            <a:fld id="{22293EC1-5862-44ED-A4CB-D5954F5A5689}" type="slidenum">
              <a:rPr lang="en-US" smtClean="0">
                <a:solidFill>
                  <a:prstClr val="black">
                    <a:tint val="75000"/>
                  </a:prstClr>
                </a:solidFill>
              </a:rPr>
              <a:pPr rtl="0"/>
              <a:t>52</a:t>
            </a:fld>
            <a:endParaRPr lang="en-US">
              <a:solidFill>
                <a:prstClr val="black">
                  <a:tint val="75000"/>
                </a:prstClr>
              </a:solidFill>
            </a:endParaRPr>
          </a:p>
        </p:txBody>
      </p:sp>
    </p:spTree>
    <p:extLst>
      <p:ext uri="{BB962C8B-B14F-4D97-AF65-F5344CB8AC3E}">
        <p14:creationId xmlns:p14="http://schemas.microsoft.com/office/powerpoint/2010/main" val="198382342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0"/>
            <a:endParaRPr lang="ar-SA"/>
          </a:p>
        </p:txBody>
      </p:sp>
      <p:sp>
        <p:nvSpPr>
          <p:cNvPr id="3" name="عنصر نائب للمحتوى 2"/>
          <p:cNvSpPr>
            <a:spLocks noGrp="1"/>
          </p:cNvSpPr>
          <p:nvPr>
            <p:ph sz="quarter" idx="1"/>
          </p:nvPr>
        </p:nvSpPr>
        <p:spPr/>
        <p:txBody>
          <a:bodyPr/>
          <a:lstStyle/>
          <a:p>
            <a:pPr algn="l" rtl="0"/>
            <a:r>
              <a:rPr lang="en-US" sz="2800" b="1" dirty="0">
                <a:solidFill>
                  <a:srgbClr val="C00000"/>
                </a:solidFill>
                <a:latin typeface="Times New Roman" pitchFamily="18" charset="0"/>
                <a:cs typeface="Times New Roman" pitchFamily="18" charset="0"/>
              </a:rPr>
              <a:t>Mitochondrial elongation of fatty </a:t>
            </a:r>
            <a:r>
              <a:rPr lang="en-US" sz="2800" b="1" dirty="0" smtClean="0">
                <a:solidFill>
                  <a:srgbClr val="C00000"/>
                </a:solidFill>
                <a:latin typeface="Times New Roman" pitchFamily="18" charset="0"/>
                <a:cs typeface="Times New Roman" pitchFamily="18" charset="0"/>
              </a:rPr>
              <a:t>acids:</a:t>
            </a:r>
          </a:p>
          <a:p>
            <a:pPr algn="l" rtl="0"/>
            <a:r>
              <a:rPr lang="en-US" sz="2800" dirty="0">
                <a:latin typeface="Times New Roman" pitchFamily="18" charset="0"/>
                <a:cs typeface="Times New Roman" pitchFamily="18" charset="0"/>
              </a:rPr>
              <a:t>Fatty acids can be elongated in mitochondria, </a:t>
            </a:r>
            <a:r>
              <a:rPr lang="en-US" sz="2800" dirty="0" smtClean="0">
                <a:latin typeface="Times New Roman" pitchFamily="18" charset="0"/>
                <a:cs typeface="Times New Roman" pitchFamily="18" charset="0"/>
              </a:rPr>
              <a:t>but mitochondrial </a:t>
            </a:r>
            <a:r>
              <a:rPr lang="en-US" sz="2800" dirty="0">
                <a:latin typeface="Times New Roman" pitchFamily="18" charset="0"/>
                <a:cs typeface="Times New Roman" pitchFamily="18" charset="0"/>
              </a:rPr>
              <a:t>elongation of fatty acids is less </a:t>
            </a:r>
            <a:r>
              <a:rPr lang="en-US" sz="2800" dirty="0" smtClean="0">
                <a:latin typeface="Times New Roman" pitchFamily="18" charset="0"/>
                <a:cs typeface="Times New Roman" pitchFamily="18" charset="0"/>
              </a:rPr>
              <a:t>active In </a:t>
            </a:r>
            <a:r>
              <a:rPr lang="en-US" sz="2800" dirty="0">
                <a:latin typeface="Times New Roman" pitchFamily="18" charset="0"/>
                <a:cs typeface="Times New Roman" pitchFamily="18" charset="0"/>
              </a:rPr>
              <a:t>this </a:t>
            </a:r>
            <a:r>
              <a:rPr lang="en-US" sz="2800" dirty="0" smtClean="0">
                <a:latin typeface="Times New Roman" pitchFamily="18" charset="0"/>
                <a:cs typeface="Times New Roman" pitchFamily="18" charset="0"/>
              </a:rPr>
              <a:t>case.</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4294967295"/>
          </p:nvPr>
        </p:nvSpPr>
        <p:spPr>
          <a:xfrm>
            <a:off x="8129016" y="5734050"/>
            <a:ext cx="609600" cy="521208"/>
          </a:xfrm>
          <a:prstGeom prst="rect">
            <a:avLst/>
          </a:prstGeom>
        </p:spPr>
        <p:txBody>
          <a:bodyPr/>
          <a:lstStyle/>
          <a:p>
            <a:pPr rtl="0"/>
            <a:fld id="{22293EC1-5862-44ED-A4CB-D5954F5A5689}" type="slidenum">
              <a:rPr lang="en-US" smtClean="0">
                <a:solidFill>
                  <a:prstClr val="black">
                    <a:tint val="75000"/>
                  </a:prstClr>
                </a:solidFill>
              </a:rPr>
              <a:pPr rtl="0"/>
              <a:t>53</a:t>
            </a:fld>
            <a:endParaRPr lang="en-US">
              <a:solidFill>
                <a:prstClr val="black">
                  <a:tint val="75000"/>
                </a:prstClr>
              </a:solidFill>
            </a:endParaRPr>
          </a:p>
        </p:txBody>
      </p:sp>
    </p:spTree>
    <p:extLst>
      <p:ext uri="{BB962C8B-B14F-4D97-AF65-F5344CB8AC3E}">
        <p14:creationId xmlns:p14="http://schemas.microsoft.com/office/powerpoint/2010/main" val="192123646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20688"/>
            <a:ext cx="8229600" cy="792088"/>
          </a:xfrm>
        </p:spPr>
        <p:style>
          <a:lnRef idx="1">
            <a:schemeClr val="accent3"/>
          </a:lnRef>
          <a:fillRef idx="2">
            <a:schemeClr val="accent3"/>
          </a:fillRef>
          <a:effectRef idx="1">
            <a:schemeClr val="accent3"/>
          </a:effectRef>
          <a:fontRef idx="minor">
            <a:schemeClr val="dk1"/>
          </a:fontRef>
        </p:style>
        <p:txBody>
          <a:bodyPr>
            <a:normAutofit/>
          </a:bodyPr>
          <a:lstStyle/>
          <a:p>
            <a:pPr rtl="0"/>
            <a:r>
              <a:rPr lang="en-US" dirty="0">
                <a:latin typeface="Times New Roman" pitchFamily="18" charset="0"/>
                <a:cs typeface="Times New Roman" pitchFamily="18" charset="0"/>
              </a:rPr>
              <a:t>Regulation </a:t>
            </a:r>
            <a:r>
              <a:rPr lang="en-US" dirty="0" smtClean="0">
                <a:latin typeface="Times New Roman" pitchFamily="18" charset="0"/>
                <a:cs typeface="Times New Roman" pitchFamily="18" charset="0"/>
              </a:rPr>
              <a:t>of fatty acid synthesis </a:t>
            </a:r>
            <a:endParaRPr lang="ar-SA" dirty="0">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251520" y="1600200"/>
            <a:ext cx="8424936" cy="4873752"/>
          </a:xfrm>
        </p:spPr>
        <p:txBody>
          <a:bodyPr>
            <a:normAutofit/>
          </a:bodyPr>
          <a:lstStyle/>
          <a:p>
            <a:pPr algn="l" rtl="0"/>
            <a:r>
              <a:rPr lang="en-US" sz="2800" dirty="0" smtClean="0">
                <a:solidFill>
                  <a:srgbClr val="C00000"/>
                </a:solidFill>
                <a:latin typeface="Times New Roman" pitchFamily="18" charset="0"/>
                <a:cs typeface="Times New Roman" pitchFamily="18" charset="0"/>
              </a:rPr>
              <a:t>Insulin</a:t>
            </a:r>
            <a:r>
              <a:rPr lang="en-US" sz="2800" dirty="0">
                <a:latin typeface="Times New Roman" pitchFamily="18" charset="0"/>
                <a:cs typeface="Times New Roman" pitchFamily="18" charset="0"/>
              </a:rPr>
              <a:t>: Stimulates fatty acid synthesis and  inhibits </a:t>
            </a:r>
            <a:r>
              <a:rPr lang="en-US" sz="2800" dirty="0" smtClean="0">
                <a:latin typeface="Times New Roman" pitchFamily="18" charset="0"/>
                <a:cs typeface="Times New Roman" pitchFamily="18" charset="0"/>
              </a:rPr>
              <a:t>lipolysis</a:t>
            </a:r>
          </a:p>
          <a:p>
            <a:pPr algn="l" rtl="0"/>
            <a:r>
              <a:rPr lang="en-US" sz="2800" dirty="0" smtClean="0">
                <a:solidFill>
                  <a:srgbClr val="C00000"/>
                </a:solidFill>
                <a:latin typeface="Times New Roman" pitchFamily="18" charset="0"/>
                <a:cs typeface="Times New Roman" pitchFamily="18" charset="0"/>
              </a:rPr>
              <a:t>Glucagon</a:t>
            </a: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and epinephrine: Inhibits fatty acid </a:t>
            </a:r>
            <a:r>
              <a:rPr lang="en-US" sz="2800" dirty="0" smtClean="0">
                <a:latin typeface="Times New Roman" pitchFamily="18" charset="0"/>
                <a:cs typeface="Times New Roman" pitchFamily="18" charset="0"/>
              </a:rPr>
              <a:t>synthesis and stimulates lipolysis</a:t>
            </a:r>
          </a:p>
          <a:p>
            <a:pPr algn="l" rtl="0"/>
            <a:r>
              <a:rPr lang="en-US" sz="2800" dirty="0">
                <a:latin typeface="Times New Roman" pitchFamily="18" charset="0"/>
                <a:cs typeface="Times New Roman" pitchFamily="18" charset="0"/>
              </a:rPr>
              <a:t> </a:t>
            </a:r>
            <a:r>
              <a:rPr lang="en-US" sz="2800" dirty="0">
                <a:solidFill>
                  <a:srgbClr val="C00000"/>
                </a:solidFill>
                <a:latin typeface="Times New Roman" pitchFamily="18" charset="0"/>
                <a:cs typeface="Times New Roman" pitchFamily="18" charset="0"/>
              </a:rPr>
              <a:t>Nutritional</a:t>
            </a:r>
            <a:r>
              <a:rPr lang="en-US" sz="2800" dirty="0">
                <a:latin typeface="Times New Roman" pitchFamily="18" charset="0"/>
                <a:cs typeface="Times New Roman" pitchFamily="18" charset="0"/>
              </a:rPr>
              <a:t> regulation:  Synthesis of  </a:t>
            </a:r>
            <a:r>
              <a:rPr lang="en-US" sz="2800" dirty="0" smtClean="0">
                <a:latin typeface="Times New Roman" pitchFamily="18" charset="0"/>
                <a:cs typeface="Times New Roman" pitchFamily="18" charset="0"/>
              </a:rPr>
              <a:t>acetyl-CoA carboxylase </a:t>
            </a:r>
            <a:r>
              <a:rPr lang="en-US" sz="2800" dirty="0">
                <a:latin typeface="Times New Roman" pitchFamily="18" charset="0"/>
                <a:cs typeface="Times New Roman" pitchFamily="18" charset="0"/>
              </a:rPr>
              <a:t>is increased with high </a:t>
            </a:r>
            <a:r>
              <a:rPr lang="en-US" sz="2800" dirty="0" smtClean="0">
                <a:latin typeface="Times New Roman" pitchFamily="18" charset="0"/>
                <a:cs typeface="Times New Roman" pitchFamily="18" charset="0"/>
              </a:rPr>
              <a:t>carbohydrate and </a:t>
            </a:r>
            <a:r>
              <a:rPr lang="en-US" sz="2800" dirty="0">
                <a:latin typeface="Times New Roman" pitchFamily="18" charset="0"/>
                <a:cs typeface="Times New Roman" pitchFamily="18" charset="0"/>
              </a:rPr>
              <a:t>low fat diet, which promote fatty </a:t>
            </a:r>
            <a:r>
              <a:rPr lang="en-US" sz="2800" dirty="0" smtClean="0">
                <a:latin typeface="Times New Roman" pitchFamily="18" charset="0"/>
                <a:cs typeface="Times New Roman" pitchFamily="18" charset="0"/>
              </a:rPr>
              <a:t>acid synthesis</a:t>
            </a:r>
            <a:r>
              <a:rPr lang="en-US" sz="2800" dirty="0">
                <a:latin typeface="Times New Roman" pitchFamily="18" charset="0"/>
                <a:cs typeface="Times New Roman" pitchFamily="18" charset="0"/>
              </a:rPr>
              <a:t>.</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4294967295"/>
          </p:nvPr>
        </p:nvSpPr>
        <p:spPr>
          <a:xfrm>
            <a:off x="8129016" y="5734050"/>
            <a:ext cx="609600" cy="521208"/>
          </a:xfrm>
          <a:prstGeom prst="rect">
            <a:avLst/>
          </a:prstGeom>
        </p:spPr>
        <p:txBody>
          <a:bodyPr/>
          <a:lstStyle/>
          <a:p>
            <a:pPr rtl="0"/>
            <a:fld id="{22293EC1-5862-44ED-A4CB-D5954F5A5689}" type="slidenum">
              <a:rPr lang="en-US" smtClean="0">
                <a:solidFill>
                  <a:prstClr val="black">
                    <a:tint val="75000"/>
                  </a:prstClr>
                </a:solidFill>
              </a:rPr>
              <a:pPr rtl="0"/>
              <a:t>54</a:t>
            </a:fld>
            <a:endParaRPr lang="en-US">
              <a:solidFill>
                <a:prstClr val="black">
                  <a:tint val="75000"/>
                </a:prstClr>
              </a:solidFill>
            </a:endParaRPr>
          </a:p>
        </p:txBody>
      </p:sp>
    </p:spTree>
    <p:extLst>
      <p:ext uri="{BB962C8B-B14F-4D97-AF65-F5344CB8AC3E}">
        <p14:creationId xmlns:p14="http://schemas.microsoft.com/office/powerpoint/2010/main" val="338013786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955576"/>
          </a:xfrm>
        </p:spPr>
        <p:style>
          <a:lnRef idx="2">
            <a:schemeClr val="dk1"/>
          </a:lnRef>
          <a:fillRef idx="1">
            <a:schemeClr val="lt1"/>
          </a:fillRef>
          <a:effectRef idx="0">
            <a:schemeClr val="dk1"/>
          </a:effectRef>
          <a:fontRef idx="minor">
            <a:schemeClr val="dk1"/>
          </a:fontRef>
        </p:style>
        <p:txBody>
          <a:bodyPr/>
          <a:lstStyle/>
          <a:p>
            <a:r>
              <a:rPr lang="en-US" dirty="0" smtClean="0">
                <a:solidFill>
                  <a:srgbClr val="C00000"/>
                </a:solidFill>
                <a:latin typeface="Times New Roman" pitchFamily="18" charset="0"/>
                <a:cs typeface="Times New Roman" pitchFamily="18" charset="0"/>
              </a:rPr>
              <a:t>LIPOGENESIS</a:t>
            </a:r>
            <a:endParaRPr lang="ar-SA"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600200"/>
            <a:ext cx="8147248" cy="4873752"/>
          </a:xfrm>
        </p:spPr>
        <p:txBody>
          <a:bodyPr/>
          <a:lstStyle/>
          <a:p>
            <a:pPr algn="l" rtl="0"/>
            <a:r>
              <a:rPr lang="en-US" sz="2800" dirty="0">
                <a:latin typeface="Times New Roman" pitchFamily="18" charset="0"/>
                <a:cs typeface="Times New Roman" pitchFamily="18" charset="0"/>
              </a:rPr>
              <a:t>Is the synthesis of </a:t>
            </a:r>
            <a:r>
              <a:rPr lang="en-US" sz="2800" dirty="0" err="1">
                <a:latin typeface="Times New Roman" pitchFamily="18" charset="0"/>
                <a:cs typeface="Times New Roman" pitchFamily="18" charset="0"/>
              </a:rPr>
              <a:t>triglycerols</a:t>
            </a:r>
            <a:r>
              <a:rPr lang="en-US" sz="2800" dirty="0">
                <a:latin typeface="Times New Roman" pitchFamily="18" charset="0"/>
                <a:cs typeface="Times New Roman" pitchFamily="18" charset="0"/>
              </a:rPr>
              <a:t> from fatty acids(acyl COA) and glycerol </a:t>
            </a:r>
            <a:r>
              <a:rPr lang="en-US" dirty="0" smtClean="0"/>
              <a:t>(</a:t>
            </a:r>
            <a:r>
              <a:rPr lang="en-US" sz="2800" dirty="0">
                <a:latin typeface="Times New Roman" pitchFamily="18" charset="0"/>
                <a:cs typeface="Times New Roman" pitchFamily="18" charset="0"/>
              </a:rPr>
              <a:t>glycerol 3 phosphate)</a:t>
            </a:r>
          </a:p>
          <a:p>
            <a:pPr marL="0" indent="0" algn="l" rtl="0">
              <a:buNone/>
            </a:pPr>
            <a:r>
              <a:rPr lang="en-US" dirty="0" smtClean="0"/>
              <a:t> </a:t>
            </a:r>
            <a:r>
              <a:rPr lang="en-US" dirty="0" smtClean="0">
                <a:latin typeface="Times New Roman" pitchFamily="18" charset="0"/>
                <a:cs typeface="Times New Roman" pitchFamily="18" charset="0"/>
              </a:rPr>
              <a:t>1- activation of fatty acids into fatty acyl COA  </a:t>
            </a:r>
          </a:p>
          <a:p>
            <a:pPr algn="l" rtl="0"/>
            <a:endParaRPr lang="ar-SA" dirty="0"/>
          </a:p>
        </p:txBody>
      </p:sp>
      <p:sp>
        <p:nvSpPr>
          <p:cNvPr id="4" name="عنصر نائب لرقم الشريحة 3"/>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55</a:t>
            </a:fld>
            <a:endParaRPr lang="en-US">
              <a:solidFill>
                <a:prstClr val="black">
                  <a:tint val="75000"/>
                </a:prstClr>
              </a:solidFill>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3377560"/>
            <a:ext cx="5832648" cy="2781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05749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08720"/>
            <a:ext cx="8147248" cy="5565232"/>
          </a:xfrm>
        </p:spPr>
        <p:txBody>
          <a:bodyPr/>
          <a:lstStyle/>
          <a:p>
            <a:pPr marL="0" indent="0" algn="l" rtl="0">
              <a:buNone/>
            </a:pPr>
            <a:r>
              <a:rPr lang="en-US" dirty="0" smtClean="0">
                <a:latin typeface="Times New Roman" pitchFamily="18" charset="0"/>
                <a:cs typeface="Times New Roman" pitchFamily="18" charset="0"/>
              </a:rPr>
              <a:t>2-</a:t>
            </a:r>
            <a:r>
              <a:rPr lang="en-US" dirty="0" smtClean="0"/>
              <a:t> </a:t>
            </a:r>
            <a:r>
              <a:rPr lang="en-US" sz="2800" dirty="0">
                <a:latin typeface="Times New Roman" pitchFamily="18" charset="0"/>
                <a:cs typeface="Times New Roman" pitchFamily="18" charset="0"/>
              </a:rPr>
              <a:t>synthesis of glycerol </a:t>
            </a:r>
            <a:r>
              <a:rPr lang="en-US" sz="2800" dirty="0" smtClean="0">
                <a:latin typeface="Times New Roman" pitchFamily="18" charset="0"/>
                <a:cs typeface="Times New Roman" pitchFamily="18" charset="0"/>
              </a:rPr>
              <a:t>phosphate</a:t>
            </a:r>
          </a:p>
          <a:p>
            <a:pPr marL="0" indent="0" algn="l" rtl="0">
              <a:buNone/>
            </a:pPr>
            <a:r>
              <a:rPr lang="en-US" sz="2800" dirty="0" smtClean="0">
                <a:latin typeface="Times New Roman" pitchFamily="18" charset="0"/>
                <a:cs typeface="Times New Roman" pitchFamily="18" charset="0"/>
              </a:rPr>
              <a:t>a)In </a:t>
            </a:r>
            <a:r>
              <a:rPr lang="en-US" sz="2800" dirty="0" err="1" smtClean="0">
                <a:latin typeface="Times New Roman" pitchFamily="18" charset="0"/>
                <a:cs typeface="Times New Roman" pitchFamily="18" charset="0"/>
              </a:rPr>
              <a:t>liver,kidney</a:t>
            </a:r>
            <a:r>
              <a:rPr lang="en-US" sz="2800" dirty="0" smtClean="0">
                <a:latin typeface="Times New Roman" pitchFamily="18" charset="0"/>
                <a:cs typeface="Times New Roman" pitchFamily="18" charset="0"/>
              </a:rPr>
              <a:t> ,intestine and lactating </a:t>
            </a:r>
            <a:r>
              <a:rPr lang="en-US" sz="2800" dirty="0" err="1" smtClean="0">
                <a:latin typeface="Times New Roman" pitchFamily="18" charset="0"/>
                <a:cs typeface="Times New Roman" pitchFamily="18" charset="0"/>
              </a:rPr>
              <a:t>memmary</a:t>
            </a:r>
            <a:r>
              <a:rPr lang="en-US" sz="2800" dirty="0" smtClean="0">
                <a:latin typeface="Times New Roman" pitchFamily="18" charset="0"/>
                <a:cs typeface="Times New Roman" pitchFamily="18" charset="0"/>
              </a:rPr>
              <a:t> glands :Glycerol phosphate is formed from :</a:t>
            </a:r>
          </a:p>
          <a:p>
            <a:r>
              <a:rPr lang="en-US" sz="2800" dirty="0" smtClean="0">
                <a:latin typeface="Times New Roman" pitchFamily="18" charset="0"/>
                <a:cs typeface="Times New Roman" pitchFamily="18" charset="0"/>
              </a:rPr>
              <a:t>Glycerol by </a:t>
            </a:r>
            <a:r>
              <a:rPr lang="en-US" sz="2800" dirty="0" err="1" smtClean="0">
                <a:latin typeface="Times New Roman" pitchFamily="18" charset="0"/>
                <a:cs typeface="Times New Roman" pitchFamily="18" charset="0"/>
              </a:rPr>
              <a:t>glycerokinase</a:t>
            </a:r>
            <a:r>
              <a:rPr lang="en-US" sz="2800" dirty="0" smtClean="0">
                <a:latin typeface="Times New Roman" pitchFamily="18" charset="0"/>
                <a:cs typeface="Times New Roman" pitchFamily="18" charset="0"/>
              </a:rPr>
              <a:t> or from glucose through glycolysis </a:t>
            </a:r>
          </a:p>
          <a:p>
            <a:r>
              <a:rPr lang="en-US" sz="2800" dirty="0" smtClean="0">
                <a:latin typeface="Times New Roman" pitchFamily="18" charset="0"/>
                <a:cs typeface="Times New Roman" pitchFamily="18" charset="0"/>
              </a:rPr>
              <a:t>In </a:t>
            </a:r>
            <a:r>
              <a:rPr lang="en-US" sz="2800" dirty="0" err="1" smtClean="0">
                <a:latin typeface="Times New Roman" pitchFamily="18" charset="0"/>
                <a:cs typeface="Times New Roman" pitchFamily="18" charset="0"/>
              </a:rPr>
              <a:t>musceles</a:t>
            </a:r>
            <a:r>
              <a:rPr lang="en-US" sz="2800" dirty="0" smtClean="0">
                <a:latin typeface="Times New Roman" pitchFamily="18" charset="0"/>
                <a:cs typeface="Times New Roman" pitchFamily="18" charset="0"/>
              </a:rPr>
              <a:t> and adipose tissue :</a:t>
            </a:r>
          </a:p>
          <a:p>
            <a:pPr marL="0" indent="0" algn="l" rtl="0">
              <a:buNone/>
            </a:pPr>
            <a:r>
              <a:rPr lang="en-US" sz="2800" dirty="0" err="1" smtClean="0">
                <a:latin typeface="Times New Roman" pitchFamily="18" charset="0"/>
                <a:cs typeface="Times New Roman" pitchFamily="18" charset="0"/>
              </a:rPr>
              <a:t>Glycerokinase</a:t>
            </a:r>
            <a:r>
              <a:rPr lang="en-US" sz="2800" dirty="0" smtClean="0">
                <a:latin typeface="Times New Roman" pitchFamily="18" charset="0"/>
                <a:cs typeface="Times New Roman" pitchFamily="18" charset="0"/>
              </a:rPr>
              <a:t> is </a:t>
            </a:r>
            <a:r>
              <a:rPr lang="en-US" sz="2800" dirty="0" err="1" smtClean="0">
                <a:latin typeface="Times New Roman" pitchFamily="18" charset="0"/>
                <a:cs typeface="Times New Roman" pitchFamily="18" charset="0"/>
              </a:rPr>
              <a:t>defecient</a:t>
            </a:r>
            <a:r>
              <a:rPr lang="en-US" sz="2800" dirty="0" smtClean="0">
                <a:latin typeface="Times New Roman" pitchFamily="18" charset="0"/>
                <a:cs typeface="Times New Roman" pitchFamily="18" charset="0"/>
              </a:rPr>
              <a:t> in these tissues glycerol phosphate is formed from glucose through glycolysis </a:t>
            </a:r>
          </a:p>
          <a:p>
            <a:r>
              <a:rPr lang="en-US" sz="2800" dirty="0" smtClean="0">
                <a:latin typeface="Times New Roman" pitchFamily="18" charset="0"/>
                <a:cs typeface="Times New Roman" pitchFamily="18" charset="0"/>
              </a:rPr>
              <a:t>Synthesis of triacylglycerol by reaction between acyl COA and glycerol phosphate </a:t>
            </a:r>
          </a:p>
          <a:p>
            <a:pPr marL="0" indent="0" algn="l" rtl="0">
              <a:buNone/>
            </a:pPr>
            <a:endParaRPr lang="en-US" sz="2800" dirty="0">
              <a:latin typeface="Times New Roman" pitchFamily="18" charset="0"/>
              <a:cs typeface="Times New Roman" pitchFamily="18" charset="0"/>
            </a:endParaRPr>
          </a:p>
          <a:p>
            <a:pPr marL="0" indent="0" algn="l" rtl="0">
              <a:buNone/>
            </a:pPr>
            <a:r>
              <a:rPr lang="en-US" sz="2800" dirty="0" smtClean="0">
                <a:latin typeface="Times New Roman" pitchFamily="18" charset="0"/>
                <a:cs typeface="Times New Roman" pitchFamily="18" charset="0"/>
              </a:rPr>
              <a:t> </a:t>
            </a:r>
            <a:endParaRPr lang="en-US" sz="2800" dirty="0">
              <a:latin typeface="Times New Roman" pitchFamily="18" charset="0"/>
              <a:cs typeface="Times New Roman" pitchFamily="18" charset="0"/>
            </a:endParaRPr>
          </a:p>
        </p:txBody>
      </p:sp>
      <p:sp>
        <p:nvSpPr>
          <p:cNvPr id="4" name="عنصر نائب لرقم الشريحة 3"/>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56</a:t>
            </a:fld>
            <a:endParaRPr lang="en-US">
              <a:solidFill>
                <a:prstClr val="black">
                  <a:tint val="75000"/>
                </a:prstClr>
              </a:solidFill>
            </a:endParaRPr>
          </a:p>
        </p:txBody>
      </p:sp>
    </p:spTree>
    <p:extLst>
      <p:ext uri="{BB962C8B-B14F-4D97-AF65-F5344CB8AC3E}">
        <p14:creationId xmlns:p14="http://schemas.microsoft.com/office/powerpoint/2010/main" val="77567866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76672"/>
            <a:ext cx="7787208" cy="936104"/>
          </a:xfrm>
        </p:spPr>
        <p:style>
          <a:lnRef idx="2">
            <a:schemeClr val="dk1"/>
          </a:lnRef>
          <a:fillRef idx="1">
            <a:schemeClr val="lt1"/>
          </a:fillRef>
          <a:effectRef idx="0">
            <a:schemeClr val="dk1"/>
          </a:effectRef>
          <a:fontRef idx="minor">
            <a:schemeClr val="dk1"/>
          </a:fontRef>
        </p:style>
        <p:txBody>
          <a:bodyPr/>
          <a:lstStyle/>
          <a:p>
            <a:r>
              <a:rPr lang="en-US" dirty="0" smtClean="0">
                <a:solidFill>
                  <a:srgbClr val="C00000"/>
                </a:solidFill>
                <a:latin typeface="Times New Roman" pitchFamily="18" charset="0"/>
                <a:cs typeface="Times New Roman" pitchFamily="18" charset="0"/>
              </a:rPr>
              <a:t>Metabolism of cholesterol </a:t>
            </a:r>
            <a:endParaRPr lang="ar-SA"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600200"/>
            <a:ext cx="8147248" cy="4873752"/>
          </a:xfrm>
        </p:spPr>
        <p:txBody>
          <a:bodyPr>
            <a:normAutofit fontScale="92500"/>
          </a:bodyPr>
          <a:lstStyle/>
          <a:p>
            <a:pPr algn="l" rtl="0"/>
            <a:r>
              <a:rPr lang="en-US" sz="3000" dirty="0">
                <a:latin typeface="Times New Roman" pitchFamily="18" charset="0"/>
                <a:cs typeface="Times New Roman" pitchFamily="18" charset="0"/>
              </a:rPr>
              <a:t>Cholesterol is present in all animal cell .It circulates in blood as a component of various lipoproteins </a:t>
            </a:r>
          </a:p>
          <a:p>
            <a:pPr marL="0" indent="0">
              <a:buNone/>
            </a:pPr>
            <a:r>
              <a:rPr lang="en-US" sz="3000" dirty="0">
                <a:solidFill>
                  <a:srgbClr val="C00000"/>
                </a:solidFill>
                <a:latin typeface="Times New Roman" pitchFamily="18" charset="0"/>
                <a:cs typeface="Times New Roman" pitchFamily="18" charset="0"/>
              </a:rPr>
              <a:t>SOURCES OF CHOLESTEROL:</a:t>
            </a:r>
          </a:p>
          <a:p>
            <a:pPr algn="l" rtl="0"/>
            <a:r>
              <a:rPr lang="en-US" sz="3000" dirty="0">
                <a:solidFill>
                  <a:srgbClr val="C00000"/>
                </a:solidFill>
                <a:latin typeface="Times New Roman" pitchFamily="18" charset="0"/>
                <a:cs typeface="Times New Roman" pitchFamily="18" charset="0"/>
              </a:rPr>
              <a:t>A. Endogenous</a:t>
            </a:r>
            <a:r>
              <a:rPr lang="en-US" sz="3000" dirty="0">
                <a:latin typeface="Times New Roman" pitchFamily="18" charset="0"/>
                <a:cs typeface="Times New Roman" pitchFamily="18" charset="0"/>
              </a:rPr>
              <a:t>: Cholesterol is formed in the body almost in all nucleated cells from Acetyl-CoA(about 700mg\day)</a:t>
            </a:r>
          </a:p>
          <a:p>
            <a:pPr algn="l" rtl="0"/>
            <a:r>
              <a:rPr lang="en-US" sz="3000" dirty="0">
                <a:solidFill>
                  <a:srgbClr val="C00000"/>
                </a:solidFill>
                <a:latin typeface="Times New Roman" pitchFamily="18" charset="0"/>
                <a:cs typeface="Times New Roman" pitchFamily="18" charset="0"/>
              </a:rPr>
              <a:t>B.  Exogenous</a:t>
            </a:r>
            <a:r>
              <a:rPr lang="en-US" sz="3500" dirty="0">
                <a:solidFill>
                  <a:srgbClr val="C00000"/>
                </a:solidFill>
                <a:latin typeface="Times New Roman" pitchFamily="18" charset="0"/>
                <a:cs typeface="Times New Roman" pitchFamily="18" charset="0"/>
              </a:rPr>
              <a:t>: </a:t>
            </a:r>
            <a:r>
              <a:rPr lang="en-US" sz="3000" dirty="0">
                <a:latin typeface="Times New Roman" pitchFamily="18" charset="0"/>
                <a:cs typeface="Times New Roman" pitchFamily="18" charset="0"/>
              </a:rPr>
              <a:t>Cholesterol occurs only in  food  of animal origin such as egg yolk, meat, liver and  brain.</a:t>
            </a:r>
          </a:p>
          <a:p>
            <a:pPr algn="l" rtl="0"/>
            <a:r>
              <a:rPr lang="en-US" sz="3000" dirty="0">
                <a:latin typeface="Times New Roman" pitchFamily="18" charset="0"/>
                <a:cs typeface="Times New Roman" pitchFamily="18" charset="0"/>
              </a:rPr>
              <a:t>Diet supplies about 400mg\day</a:t>
            </a:r>
            <a:endParaRPr lang="ar-SA" sz="30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57</a:t>
            </a:fld>
            <a:endParaRPr lang="en-US">
              <a:solidFill>
                <a:prstClr val="black">
                  <a:tint val="75000"/>
                </a:prstClr>
              </a:solidFill>
            </a:endParaRPr>
          </a:p>
        </p:txBody>
      </p:sp>
    </p:spTree>
    <p:extLst>
      <p:ext uri="{BB962C8B-B14F-4D97-AF65-F5344CB8AC3E}">
        <p14:creationId xmlns:p14="http://schemas.microsoft.com/office/powerpoint/2010/main" val="29050833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1027584"/>
          </a:xfrm>
        </p:spPr>
        <p:style>
          <a:lnRef idx="2">
            <a:schemeClr val="dk1"/>
          </a:lnRef>
          <a:fillRef idx="1">
            <a:schemeClr val="lt1"/>
          </a:fillRef>
          <a:effectRef idx="0">
            <a:schemeClr val="dk1"/>
          </a:effectRef>
          <a:fontRef idx="minor">
            <a:schemeClr val="dk1"/>
          </a:fontRef>
        </p:style>
        <p:txBody>
          <a:bodyPr/>
          <a:lstStyle/>
          <a:p>
            <a:r>
              <a:rPr lang="en-US" dirty="0" smtClean="0">
                <a:solidFill>
                  <a:srgbClr val="C00000"/>
                </a:solidFill>
                <a:latin typeface="Times New Roman" pitchFamily="18" charset="0"/>
                <a:cs typeface="Times New Roman" pitchFamily="18" charset="0"/>
              </a:rPr>
              <a:t>SYNTHESIS </a:t>
            </a:r>
            <a:r>
              <a:rPr lang="en-US" dirty="0">
                <a:solidFill>
                  <a:srgbClr val="C00000"/>
                </a:solidFill>
                <a:latin typeface="Times New Roman" pitchFamily="18" charset="0"/>
                <a:cs typeface="Times New Roman" pitchFamily="18" charset="0"/>
              </a:rPr>
              <a:t>OF CHOLESTEROL</a:t>
            </a:r>
            <a:endParaRPr lang="ar-SA"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600200"/>
            <a:ext cx="7859216" cy="4873752"/>
          </a:xfrm>
        </p:spPr>
        <p:txBody>
          <a:bodyPr>
            <a:normAutofit/>
          </a:bodyPr>
          <a:lstStyle/>
          <a:p>
            <a:pPr algn="l" rtl="0"/>
            <a:r>
              <a:rPr lang="en-US" sz="2800" dirty="0">
                <a:latin typeface="Times New Roman" pitchFamily="18" charset="0"/>
                <a:cs typeface="Times New Roman" pitchFamily="18" charset="0"/>
              </a:rPr>
              <a:t>Its synthesized in the cytosol of the all nucleated cells e.g. </a:t>
            </a:r>
            <a:endParaRPr lang="en-US" sz="2800" dirty="0" smtClean="0">
              <a:latin typeface="Times New Roman" pitchFamily="18" charset="0"/>
              <a:cs typeface="Times New Roman" pitchFamily="18" charset="0"/>
            </a:endParaRPr>
          </a:p>
          <a:p>
            <a:pPr algn="l" rtl="0"/>
            <a:r>
              <a:rPr lang="en-US" sz="2800" dirty="0" smtClean="0">
                <a:latin typeface="Times New Roman" pitchFamily="18" charset="0"/>
                <a:cs typeface="Times New Roman" pitchFamily="18" charset="0"/>
              </a:rPr>
              <a:t>liver is the major </a:t>
            </a:r>
          </a:p>
          <a:p>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other tissues e.g. intestine ,adrenal cortex, gonads and skin </a:t>
            </a:r>
          </a:p>
          <a:p>
            <a:r>
              <a:rPr lang="en-US" sz="2800" dirty="0" smtClean="0">
                <a:latin typeface="Times New Roman" pitchFamily="18" charset="0"/>
                <a:cs typeface="Times New Roman" pitchFamily="18" charset="0"/>
              </a:rPr>
              <a:t>Acetyl-CoA </a:t>
            </a:r>
            <a:r>
              <a:rPr lang="en-US" sz="2800" dirty="0">
                <a:latin typeface="Times New Roman" pitchFamily="18" charset="0"/>
                <a:cs typeface="Times New Roman" pitchFamily="18" charset="0"/>
              </a:rPr>
              <a:t>is the source of all cholesterol carbons</a:t>
            </a:r>
          </a:p>
          <a:p>
            <a:pPr algn="l" rtl="0"/>
            <a:r>
              <a:rPr lang="en-US" sz="2800" dirty="0">
                <a:latin typeface="Times New Roman" pitchFamily="18" charset="0"/>
                <a:cs typeface="Times New Roman" pitchFamily="18" charset="0"/>
              </a:rPr>
              <a:t> Precursors of </a:t>
            </a:r>
            <a:r>
              <a:rPr lang="en-US" sz="2800" dirty="0" smtClean="0">
                <a:latin typeface="Times New Roman" pitchFamily="18" charset="0"/>
                <a:cs typeface="Times New Roman" pitchFamily="18" charset="0"/>
              </a:rPr>
              <a:t>Acetyl-CoA </a:t>
            </a:r>
            <a:r>
              <a:rPr lang="en-US" sz="2800" dirty="0">
                <a:latin typeface="Times New Roman" pitchFamily="18" charset="0"/>
                <a:cs typeface="Times New Roman" pitchFamily="18" charset="0"/>
              </a:rPr>
              <a:t>:</a:t>
            </a:r>
            <a:r>
              <a:rPr lang="en-US" sz="2800" dirty="0" smtClean="0">
                <a:latin typeface="Times New Roman" pitchFamily="18" charset="0"/>
                <a:cs typeface="Times New Roman" pitchFamily="18" charset="0"/>
              </a:rPr>
              <a:t>Acetyl-CoA </a:t>
            </a:r>
            <a:r>
              <a:rPr lang="en-US" sz="2800" dirty="0">
                <a:latin typeface="Times New Roman" pitchFamily="18" charset="0"/>
                <a:cs typeface="Times New Roman" pitchFamily="18" charset="0"/>
              </a:rPr>
              <a:t>generated from the break down of carbohydrates, fats and Amino acids act as precursors of cholesterol.</a:t>
            </a:r>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58</a:t>
            </a:fld>
            <a:endParaRPr lang="en-US">
              <a:solidFill>
                <a:prstClr val="black">
                  <a:tint val="75000"/>
                </a:prstClr>
              </a:solidFill>
            </a:endParaRPr>
          </a:p>
        </p:txBody>
      </p:sp>
    </p:spTree>
    <p:extLst>
      <p:ext uri="{BB962C8B-B14F-4D97-AF65-F5344CB8AC3E}">
        <p14:creationId xmlns:p14="http://schemas.microsoft.com/office/powerpoint/2010/main" val="373765885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pPr marL="0" indent="0">
              <a:buNone/>
            </a:pPr>
            <a:r>
              <a:rPr lang="en-US" dirty="0">
                <a:solidFill>
                  <a:srgbClr val="C00000"/>
                </a:solidFill>
                <a:latin typeface="Times New Roman" pitchFamily="18" charset="0"/>
                <a:cs typeface="Times New Roman" pitchFamily="18" charset="0"/>
              </a:rPr>
              <a:t>   STEPS :</a:t>
            </a:r>
          </a:p>
          <a:p>
            <a:pPr algn="l" rtl="0"/>
            <a:r>
              <a:rPr lang="en-US" dirty="0" smtClean="0"/>
              <a:t> </a:t>
            </a:r>
            <a:r>
              <a:rPr lang="en-US" sz="2800" dirty="0">
                <a:latin typeface="Times New Roman" pitchFamily="18" charset="0"/>
                <a:cs typeface="Times New Roman" pitchFamily="18" charset="0"/>
              </a:rPr>
              <a:t>Formation of </a:t>
            </a:r>
            <a:r>
              <a:rPr lang="en-US" sz="2800" dirty="0" err="1">
                <a:latin typeface="Times New Roman" pitchFamily="18" charset="0"/>
                <a:cs typeface="Times New Roman" pitchFamily="18" charset="0"/>
              </a:rPr>
              <a:t>acetoacetyl</a:t>
            </a:r>
            <a:r>
              <a:rPr lang="en-US" sz="2800" dirty="0">
                <a:latin typeface="Times New Roman" pitchFamily="18" charset="0"/>
                <a:cs typeface="Times New Roman" pitchFamily="18" charset="0"/>
              </a:rPr>
              <a:t>  CoA:  by condensation of two molecules of acetyl CoA:</a:t>
            </a:r>
          </a:p>
          <a:p>
            <a:pPr algn="l" rtl="0"/>
            <a:r>
              <a:rPr lang="en-US" sz="2800" dirty="0">
                <a:latin typeface="Times New Roman" pitchFamily="18" charset="0"/>
                <a:cs typeface="Times New Roman" pitchFamily="18" charset="0"/>
              </a:rPr>
              <a:t>Conversion of </a:t>
            </a:r>
            <a:r>
              <a:rPr lang="en-US" sz="2800" dirty="0" err="1" smtClean="0">
                <a:latin typeface="Times New Roman" pitchFamily="18" charset="0"/>
                <a:cs typeface="Times New Roman" pitchFamily="18" charset="0"/>
              </a:rPr>
              <a:t>acetoacetyl</a:t>
            </a: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COA to </a:t>
            </a:r>
            <a:r>
              <a:rPr lang="en-US" sz="2800" dirty="0" err="1">
                <a:latin typeface="Times New Roman" pitchFamily="18" charset="0"/>
                <a:cs typeface="Times New Roman" pitchFamily="18" charset="0"/>
              </a:rPr>
              <a:t>mevalonate</a:t>
            </a:r>
            <a:r>
              <a:rPr lang="en-US" sz="2800" dirty="0">
                <a:latin typeface="Times New Roman" pitchFamily="18" charset="0"/>
                <a:cs typeface="Times New Roman" pitchFamily="18" charset="0"/>
              </a:rPr>
              <a:t> </a:t>
            </a:r>
            <a:endParaRPr lang="en-US" sz="2800" dirty="0" smtClean="0">
              <a:latin typeface="Times New Roman" pitchFamily="18" charset="0"/>
              <a:cs typeface="Times New Roman" pitchFamily="18" charset="0"/>
            </a:endParaRPr>
          </a:p>
          <a:p>
            <a:pPr algn="l" rtl="0"/>
            <a:r>
              <a:rPr lang="en-US" sz="2800" dirty="0" smtClean="0">
                <a:latin typeface="Times New Roman" pitchFamily="18" charset="0"/>
                <a:cs typeface="Times New Roman" pitchFamily="18" charset="0"/>
              </a:rPr>
              <a:t>Conversion of </a:t>
            </a:r>
            <a:r>
              <a:rPr lang="en-US" sz="2800" dirty="0" err="1" smtClean="0">
                <a:latin typeface="Times New Roman" pitchFamily="18" charset="0"/>
                <a:cs typeface="Times New Roman" pitchFamily="18" charset="0"/>
              </a:rPr>
              <a:t>mevalonate</a:t>
            </a:r>
            <a:r>
              <a:rPr lang="en-US" sz="2800" dirty="0" smtClean="0">
                <a:latin typeface="Times New Roman" pitchFamily="18" charset="0"/>
                <a:cs typeface="Times New Roman" pitchFamily="18" charset="0"/>
              </a:rPr>
              <a:t> to </a:t>
            </a:r>
            <a:r>
              <a:rPr lang="en-US" sz="2800" dirty="0" err="1" smtClean="0">
                <a:latin typeface="Times New Roman" pitchFamily="18" charset="0"/>
                <a:cs typeface="Times New Roman" pitchFamily="18" charset="0"/>
              </a:rPr>
              <a:t>choesterol</a:t>
            </a:r>
            <a:r>
              <a:rPr lang="en-US" sz="2800" dirty="0" smtClean="0">
                <a:latin typeface="Times New Roman" pitchFamily="18" charset="0"/>
                <a:cs typeface="Times New Roman" pitchFamily="18" charset="0"/>
              </a:rPr>
              <a:t> </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59</a:t>
            </a:fld>
            <a:endParaRPr lang="en-US">
              <a:solidFill>
                <a:prstClr val="black">
                  <a:tint val="75000"/>
                </a:prst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4557112"/>
            <a:ext cx="5400600" cy="122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58306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5795"/>
            <a:ext cx="8229600" cy="1643074"/>
          </a:xfrm>
        </p:spPr>
        <p:txBody>
          <a:bodyPr>
            <a:normAutofit fontScale="92500"/>
          </a:bodyPr>
          <a:lstStyle/>
          <a:p>
            <a:r>
              <a:rPr lang="en-US" b="1" dirty="0" smtClean="0"/>
              <a:t>B- Phospholipases-</a:t>
            </a:r>
          </a:p>
          <a:p>
            <a:r>
              <a:rPr lang="en-US" sz="2600" dirty="0">
                <a:latin typeface="Times New Roman" pitchFamily="18" charset="0"/>
                <a:cs typeface="Times New Roman" pitchFamily="18" charset="0"/>
              </a:rPr>
              <a:t>Are responsible for the hydrolysis </a:t>
            </a:r>
            <a:r>
              <a:rPr lang="en-US" sz="2600" dirty="0" smtClean="0">
                <a:latin typeface="Times New Roman" pitchFamily="18" charset="0"/>
                <a:cs typeface="Times New Roman" pitchFamily="18" charset="0"/>
              </a:rPr>
              <a:t>of </a:t>
            </a:r>
            <a:r>
              <a:rPr lang="en-US" sz="2600" dirty="0" err="1" smtClean="0">
                <a:latin typeface="Times New Roman" pitchFamily="18" charset="0"/>
                <a:cs typeface="Times New Roman" pitchFamily="18" charset="0"/>
              </a:rPr>
              <a:t>glycerophospholipids</a:t>
            </a:r>
            <a:r>
              <a:rPr lang="en-US" sz="2600" dirty="0">
                <a:latin typeface="Times New Roman" pitchFamily="18" charset="0"/>
                <a:cs typeface="Times New Roman" pitchFamily="18" charset="0"/>
              </a:rPr>
              <a:t>.</a:t>
            </a:r>
            <a:endParaRPr lang="en-US" sz="2600" dirty="0" smtClean="0">
              <a:latin typeface="Times New Roman" pitchFamily="18" charset="0"/>
              <a:cs typeface="Times New Roman" pitchFamily="18" charset="0"/>
            </a:endParaRPr>
          </a:p>
          <a:p>
            <a:r>
              <a:rPr lang="en-US" sz="2600" dirty="0" smtClean="0">
                <a:latin typeface="Times New Roman" pitchFamily="18" charset="0"/>
                <a:cs typeface="Times New Roman" pitchFamily="18" charset="0"/>
              </a:rPr>
              <a:t>leaving </a:t>
            </a:r>
            <a:r>
              <a:rPr lang="en-US" sz="2600" dirty="0" err="1" smtClean="0">
                <a:latin typeface="Times New Roman" pitchFamily="18" charset="0"/>
                <a:cs typeface="Times New Roman" pitchFamily="18" charset="0"/>
              </a:rPr>
              <a:t>lysophospholipids</a:t>
            </a:r>
            <a:r>
              <a:rPr lang="en-US" sz="2600" dirty="0" smtClean="0">
                <a:latin typeface="Times New Roman" pitchFamily="18" charset="0"/>
                <a:cs typeface="Times New Roman" pitchFamily="18" charset="0"/>
              </a:rPr>
              <a:t>  and a molecule of fatty acid</a:t>
            </a:r>
            <a:endParaRPr lang="en-US" sz="2600" dirty="0">
              <a:latin typeface="Times New Roman" pitchFamily="18" charset="0"/>
              <a:cs typeface="Times New Roman" pitchFamily="18" charset="0"/>
            </a:endParaRPr>
          </a:p>
          <a:p>
            <a:pPr>
              <a:buNone/>
            </a:pPr>
            <a:endParaRPr lang="ar-YE" dirty="0"/>
          </a:p>
        </p:txBody>
      </p:sp>
      <p:sp>
        <p:nvSpPr>
          <p:cNvPr id="4" name="عنصر نائب لرقم الشريحة 3"/>
          <p:cNvSpPr>
            <a:spLocks noGrp="1"/>
          </p:cNvSpPr>
          <p:nvPr>
            <p:ph type="sldNum" sz="quarter" idx="11"/>
          </p:nvPr>
        </p:nvSpPr>
        <p:spPr/>
        <p:txBody>
          <a:bodyPr/>
          <a:lstStyle/>
          <a:p>
            <a:fld id="{22293EC1-5862-44ED-A4CB-D5954F5A5689}" type="slidenum">
              <a:rPr lang="en-US" smtClean="0">
                <a:solidFill>
                  <a:prstClr val="black">
                    <a:tint val="75000"/>
                  </a:prstClr>
                </a:solidFill>
              </a:rPr>
              <a:pPr/>
              <a:t>6</a:t>
            </a:fld>
            <a:endParaRPr lang="en-US">
              <a:solidFill>
                <a:prstClr val="black">
                  <a:tint val="75000"/>
                </a:prstClr>
              </a:solidFill>
            </a:endParaRPr>
          </a:p>
        </p:txBody>
      </p:sp>
      <p:pic>
        <p:nvPicPr>
          <p:cNvPr id="392194" name="Picture 2" descr="Image result for Phospholipases"/>
          <p:cNvPicPr>
            <a:picLocks noChangeAspect="1" noChangeArrowheads="1"/>
          </p:cNvPicPr>
          <p:nvPr/>
        </p:nvPicPr>
        <p:blipFill>
          <a:blip r:embed="rId2"/>
          <a:srcRect/>
          <a:stretch>
            <a:fillRect/>
          </a:stretch>
        </p:blipFill>
        <p:spPr bwMode="auto">
          <a:xfrm>
            <a:off x="1428728" y="2214554"/>
            <a:ext cx="5715040" cy="4286282"/>
          </a:xfrm>
          <a:prstGeom prst="rect">
            <a:avLst/>
          </a:prstGeom>
          <a:noFill/>
        </p:spPr>
      </p:pic>
    </p:spTree>
    <p:extLst>
      <p:ext uri="{BB962C8B-B14F-4D97-AF65-F5344CB8AC3E}">
        <p14:creationId xmlns:p14="http://schemas.microsoft.com/office/powerpoint/2010/main" val="400812113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476672"/>
            <a:ext cx="4104456" cy="5976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عنصر نائب لرقم الشريحة 2"/>
          <p:cNvSpPr>
            <a:spLocks noGrp="1"/>
          </p:cNvSpPr>
          <p:nvPr>
            <p:ph type="sldNum" sz="quarter" idx="4294967295"/>
          </p:nvPr>
        </p:nvSpPr>
        <p:spPr>
          <a:xfrm>
            <a:off x="8129016" y="5734050"/>
            <a:ext cx="609600" cy="521208"/>
          </a:xfrm>
          <a:prstGeom prst="rect">
            <a:avLst/>
          </a:prstGeom>
        </p:spPr>
        <p:txBody>
          <a:bodyPr/>
          <a:lstStyle/>
          <a:p>
            <a:fld id="{22293EC1-5862-44ED-A4CB-D5954F5A5689}" type="slidenum">
              <a:rPr lang="en-US" smtClean="0">
                <a:solidFill>
                  <a:prstClr val="black">
                    <a:tint val="75000"/>
                  </a:prstClr>
                </a:solidFill>
              </a:rPr>
              <a:pPr/>
              <a:t>60</a:t>
            </a:fld>
            <a:endParaRPr lang="en-US">
              <a:solidFill>
                <a:prstClr val="black">
                  <a:tint val="75000"/>
                </a:prstClr>
              </a:solidFill>
            </a:endParaRPr>
          </a:p>
        </p:txBody>
      </p:sp>
    </p:spTree>
    <p:extLst>
      <p:ext uri="{BB962C8B-B14F-4D97-AF65-F5344CB8AC3E}">
        <p14:creationId xmlns:p14="http://schemas.microsoft.com/office/powerpoint/2010/main" val="68327168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811560"/>
          </a:xfrm>
        </p:spPr>
        <p:style>
          <a:lnRef idx="1">
            <a:schemeClr val="accent3"/>
          </a:lnRef>
          <a:fillRef idx="2">
            <a:schemeClr val="accent3"/>
          </a:fillRef>
          <a:effectRef idx="1">
            <a:schemeClr val="accent3"/>
          </a:effectRef>
          <a:fontRef idx="minor">
            <a:schemeClr val="dk1"/>
          </a:fontRef>
        </p:style>
        <p:txBody>
          <a:bodyPr>
            <a:normAutofit/>
          </a:bodyPr>
          <a:lstStyle/>
          <a:p>
            <a:pPr rtl="0"/>
            <a:r>
              <a:rPr lang="en-US" dirty="0">
                <a:solidFill>
                  <a:srgbClr val="C00000"/>
                </a:solidFill>
                <a:latin typeface="Times New Roman" pitchFamily="18" charset="0"/>
                <a:cs typeface="Times New Roman" pitchFamily="18" charset="0"/>
              </a:rPr>
              <a:t>Regulation of Cholesterol </a:t>
            </a:r>
            <a:r>
              <a:rPr lang="en-US" dirty="0" smtClean="0">
                <a:solidFill>
                  <a:srgbClr val="C00000"/>
                </a:solidFill>
                <a:latin typeface="Times New Roman" pitchFamily="18" charset="0"/>
                <a:cs typeface="Times New Roman" pitchFamily="18" charset="0"/>
              </a:rPr>
              <a:t>Synthesis</a:t>
            </a:r>
            <a:endParaRPr lang="ar-SA"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457200" y="1600200"/>
            <a:ext cx="8291264" cy="4873752"/>
          </a:xfrm>
        </p:spPr>
        <p:txBody>
          <a:bodyPr/>
          <a:lstStyle/>
          <a:p>
            <a:pPr algn="l" rtl="0"/>
            <a:r>
              <a:rPr lang="en-US" sz="2800" dirty="0">
                <a:latin typeface="Times New Roman" pitchFamily="18" charset="0"/>
                <a:cs typeface="Times New Roman" pitchFamily="18" charset="0"/>
              </a:rPr>
              <a:t>HMG </a:t>
            </a:r>
            <a:r>
              <a:rPr lang="en-US" sz="2800" dirty="0" smtClean="0">
                <a:latin typeface="Times New Roman" pitchFamily="18" charset="0"/>
                <a:cs typeface="Times New Roman" pitchFamily="18" charset="0"/>
              </a:rPr>
              <a:t>CoA </a:t>
            </a:r>
            <a:r>
              <a:rPr lang="en-US" sz="2800" dirty="0" err="1">
                <a:latin typeface="Times New Roman" pitchFamily="18" charset="0"/>
                <a:cs typeface="Times New Roman" pitchFamily="18" charset="0"/>
              </a:rPr>
              <a:t>reductase</a:t>
            </a:r>
            <a:r>
              <a:rPr lang="en-US" sz="2800" dirty="0">
                <a:latin typeface="Times New Roman" pitchFamily="18" charset="0"/>
                <a:cs typeface="Times New Roman" pitchFamily="18" charset="0"/>
              </a:rPr>
              <a:t> is </a:t>
            </a:r>
            <a:r>
              <a:rPr lang="en-US" sz="2800" dirty="0" smtClean="0">
                <a:latin typeface="Times New Roman" pitchFamily="18" charset="0"/>
                <a:cs typeface="Times New Roman" pitchFamily="18" charset="0"/>
              </a:rPr>
              <a:t>the key enzyme </a:t>
            </a:r>
            <a:r>
              <a:rPr lang="en-US" sz="2800" dirty="0">
                <a:latin typeface="Times New Roman" pitchFamily="18" charset="0"/>
                <a:cs typeface="Times New Roman" pitchFamily="18" charset="0"/>
              </a:rPr>
              <a:t>for  cholesterol </a:t>
            </a:r>
            <a:r>
              <a:rPr lang="en-US" sz="2800" dirty="0" smtClean="0">
                <a:latin typeface="Times New Roman" pitchFamily="18" charset="0"/>
                <a:cs typeface="Times New Roman" pitchFamily="18" charset="0"/>
              </a:rPr>
              <a:t>synthesis .</a:t>
            </a:r>
          </a:p>
          <a:p>
            <a:pPr algn="l" rtl="0"/>
            <a:r>
              <a:rPr lang="en-US" sz="2800" dirty="0">
                <a:latin typeface="Times New Roman" pitchFamily="18" charset="0"/>
                <a:cs typeface="Times New Roman" pitchFamily="18" charset="0"/>
              </a:rPr>
              <a:t>a) </a:t>
            </a:r>
            <a:r>
              <a:rPr lang="en-US" sz="2800" dirty="0" smtClean="0">
                <a:latin typeface="Times New Roman" pitchFamily="18" charset="0"/>
                <a:cs typeface="Times New Roman" pitchFamily="18" charset="0"/>
              </a:rPr>
              <a:t>Glucagon: Inhibits  </a:t>
            </a:r>
            <a:r>
              <a:rPr lang="en-US" sz="2800" dirty="0">
                <a:latin typeface="Times New Roman" pitchFamily="18" charset="0"/>
                <a:cs typeface="Times New Roman" pitchFamily="18" charset="0"/>
              </a:rPr>
              <a:t>HMG  CoA </a:t>
            </a:r>
            <a:r>
              <a:rPr lang="en-US" sz="2800" dirty="0" err="1" smtClean="0">
                <a:latin typeface="Times New Roman" pitchFamily="18" charset="0"/>
                <a:cs typeface="Times New Roman" pitchFamily="18" charset="0"/>
              </a:rPr>
              <a:t>reductase</a:t>
            </a:r>
            <a:endParaRPr lang="en-US" sz="2800" dirty="0" smtClean="0">
              <a:latin typeface="Times New Roman" pitchFamily="18" charset="0"/>
              <a:cs typeface="Times New Roman" pitchFamily="18" charset="0"/>
            </a:endParaRPr>
          </a:p>
          <a:p>
            <a:pPr algn="l" rtl="0"/>
            <a:r>
              <a:rPr lang="en-US" sz="2800" dirty="0" smtClean="0">
                <a:latin typeface="Times New Roman" pitchFamily="18" charset="0"/>
                <a:cs typeface="Times New Roman" pitchFamily="18" charset="0"/>
              </a:rPr>
              <a:t>B)Insulin</a:t>
            </a:r>
            <a:r>
              <a:rPr lang="en-US" sz="2800" dirty="0">
                <a:latin typeface="Times New Roman" pitchFamily="18" charset="0"/>
                <a:cs typeface="Times New Roman" pitchFamily="18" charset="0"/>
              </a:rPr>
              <a:t>:  Stimulates  HMG  CoA  </a:t>
            </a:r>
            <a:r>
              <a:rPr lang="en-US" sz="2800" dirty="0" err="1">
                <a:latin typeface="Times New Roman" pitchFamily="18" charset="0"/>
                <a:cs typeface="Times New Roman" pitchFamily="18" charset="0"/>
              </a:rPr>
              <a:t>reductase</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4294967295"/>
          </p:nvPr>
        </p:nvSpPr>
        <p:spPr>
          <a:xfrm>
            <a:off x="8129016" y="5734050"/>
            <a:ext cx="609600" cy="521208"/>
          </a:xfrm>
          <a:prstGeom prst="rect">
            <a:avLst/>
          </a:prstGeom>
        </p:spPr>
        <p:txBody>
          <a:bodyPr/>
          <a:lstStyle/>
          <a:p>
            <a:pPr rtl="0"/>
            <a:fld id="{22293EC1-5862-44ED-A4CB-D5954F5A5689}" type="slidenum">
              <a:rPr lang="en-US" smtClean="0">
                <a:solidFill>
                  <a:prstClr val="black">
                    <a:tint val="75000"/>
                  </a:prstClr>
                </a:solidFill>
              </a:rPr>
              <a:pPr rtl="0"/>
              <a:t>61</a:t>
            </a:fld>
            <a:endParaRPr lang="en-US">
              <a:solidFill>
                <a:prstClr val="black">
                  <a:tint val="75000"/>
                </a:prstClr>
              </a:solidFill>
            </a:endParaRPr>
          </a:p>
        </p:txBody>
      </p:sp>
    </p:spTree>
    <p:extLst>
      <p:ext uri="{BB962C8B-B14F-4D97-AF65-F5344CB8AC3E}">
        <p14:creationId xmlns:p14="http://schemas.microsoft.com/office/powerpoint/2010/main" val="195339875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20688"/>
            <a:ext cx="8229600" cy="864096"/>
          </a:xfrm>
        </p:spPr>
        <p:style>
          <a:lnRef idx="2">
            <a:schemeClr val="dk1"/>
          </a:lnRef>
          <a:fillRef idx="1">
            <a:schemeClr val="lt1"/>
          </a:fillRef>
          <a:effectRef idx="0">
            <a:schemeClr val="dk1"/>
          </a:effectRef>
          <a:fontRef idx="minor">
            <a:schemeClr val="dk1"/>
          </a:fontRef>
        </p:style>
        <p:txBody>
          <a:bodyPr/>
          <a:lstStyle/>
          <a:p>
            <a:r>
              <a:rPr lang="en-US" sz="3200" dirty="0">
                <a:solidFill>
                  <a:srgbClr val="C00000"/>
                </a:solidFill>
                <a:latin typeface="Times New Roman" pitchFamily="18" charset="0"/>
                <a:cs typeface="Times New Roman" pitchFamily="18" charset="0"/>
              </a:rPr>
              <a:t>FUNCTIONS  OF </a:t>
            </a:r>
            <a:r>
              <a:rPr lang="en-US" sz="3200" dirty="0" smtClean="0">
                <a:solidFill>
                  <a:srgbClr val="C00000"/>
                </a:solidFill>
                <a:latin typeface="Times New Roman" pitchFamily="18" charset="0"/>
                <a:cs typeface="Times New Roman" pitchFamily="18" charset="0"/>
              </a:rPr>
              <a:t>CHOLESTEROL</a:t>
            </a:r>
            <a:endParaRPr lang="ar-SA" sz="3200"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600200"/>
            <a:ext cx="8363272" cy="4873752"/>
          </a:xfrm>
        </p:spPr>
        <p:txBody>
          <a:bodyPr/>
          <a:lstStyle/>
          <a:p>
            <a:pPr algn="l" rtl="0"/>
            <a:r>
              <a:rPr lang="en-US" sz="2400" dirty="0">
                <a:latin typeface="Times New Roman" pitchFamily="18" charset="0"/>
                <a:cs typeface="Times New Roman" pitchFamily="18" charset="0"/>
              </a:rPr>
              <a:t>Cholesterol enters in the structure of every  body cell (e.g.  cell  membrane).</a:t>
            </a:r>
          </a:p>
          <a:p>
            <a:pPr algn="l" rtl="0"/>
            <a:r>
              <a:rPr lang="en-US" sz="2400" dirty="0">
                <a:latin typeface="Times New Roman" pitchFamily="18" charset="0"/>
                <a:cs typeface="Times New Roman" pitchFamily="18" charset="0"/>
              </a:rPr>
              <a:t>B.  Cholesterol Is the precursor of:</a:t>
            </a:r>
          </a:p>
          <a:p>
            <a:pPr algn="l" rtl="0"/>
            <a:r>
              <a:rPr lang="en-US" sz="2400" dirty="0">
                <a:latin typeface="Times New Roman" pitchFamily="18" charset="0"/>
                <a:cs typeface="Times New Roman" pitchFamily="18" charset="0"/>
              </a:rPr>
              <a:t>Vitamin D3</a:t>
            </a:r>
          </a:p>
          <a:p>
            <a:pPr algn="l" rtl="0"/>
            <a:r>
              <a:rPr lang="en-US" sz="2400" dirty="0">
                <a:latin typeface="Times New Roman" pitchFamily="18" charset="0"/>
                <a:cs typeface="Times New Roman" pitchFamily="18" charset="0"/>
              </a:rPr>
              <a:t>Steroid hormones:</a:t>
            </a:r>
          </a:p>
          <a:p>
            <a:pPr marL="457200" indent="-457200" algn="l" rtl="0">
              <a:buFont typeface="+mj-lt"/>
              <a:buAutoNum type="arabicPeriod"/>
            </a:pPr>
            <a:r>
              <a:rPr lang="en-US" sz="2400" dirty="0">
                <a:latin typeface="Times New Roman" pitchFamily="18" charset="0"/>
                <a:cs typeface="Times New Roman" pitchFamily="18" charset="0"/>
              </a:rPr>
              <a:t>estrogen, progesterone(ovaries)</a:t>
            </a:r>
          </a:p>
          <a:p>
            <a:pPr marL="457200" indent="-457200" algn="l" rtl="0">
              <a:buFont typeface="+mj-lt"/>
              <a:buAutoNum type="arabicPeriod"/>
            </a:pPr>
            <a:r>
              <a:rPr lang="en-US" sz="2400" dirty="0">
                <a:latin typeface="Times New Roman" pitchFamily="18" charset="0"/>
                <a:cs typeface="Times New Roman" pitchFamily="18" charset="0"/>
              </a:rPr>
              <a:t>testosterone (testes)</a:t>
            </a:r>
          </a:p>
          <a:p>
            <a:pPr marL="457200" indent="-457200" algn="l" rtl="0">
              <a:buFont typeface="+mj-lt"/>
              <a:buAutoNum type="arabicPeriod"/>
            </a:pPr>
            <a:r>
              <a:rPr lang="en-US" sz="2400" dirty="0">
                <a:latin typeface="Times New Roman" pitchFamily="18" charset="0"/>
                <a:cs typeface="Times New Roman" pitchFamily="18" charset="0"/>
              </a:rPr>
              <a:t>Glucocorticoids and mineralocorticoids (adrenal cortex)</a:t>
            </a:r>
          </a:p>
          <a:p>
            <a:pPr algn="l" rtl="0"/>
            <a:r>
              <a:rPr lang="en-US" sz="2400" dirty="0">
                <a:latin typeface="Times New Roman" pitchFamily="18" charset="0"/>
                <a:cs typeface="Times New Roman" pitchFamily="18" charset="0"/>
              </a:rPr>
              <a:t>Bile salts(liver) </a:t>
            </a:r>
            <a:endParaRPr lang="ar-SA" sz="24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62</a:t>
            </a:fld>
            <a:endParaRPr lang="en-US">
              <a:solidFill>
                <a:prstClr val="black">
                  <a:tint val="75000"/>
                </a:prstClr>
              </a:solidFill>
            </a:endParaRPr>
          </a:p>
        </p:txBody>
      </p:sp>
    </p:spTree>
    <p:extLst>
      <p:ext uri="{BB962C8B-B14F-4D97-AF65-F5344CB8AC3E}">
        <p14:creationId xmlns:p14="http://schemas.microsoft.com/office/powerpoint/2010/main" val="65706584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1027584"/>
          </a:xfrm>
        </p:spPr>
        <p:style>
          <a:lnRef idx="1">
            <a:schemeClr val="dk1"/>
          </a:lnRef>
          <a:fillRef idx="2">
            <a:schemeClr val="dk1"/>
          </a:fillRef>
          <a:effectRef idx="1">
            <a:schemeClr val="dk1"/>
          </a:effectRef>
          <a:fontRef idx="minor">
            <a:schemeClr val="dk1"/>
          </a:fontRef>
        </p:style>
        <p:txBody>
          <a:bodyPr/>
          <a:lstStyle/>
          <a:p>
            <a:r>
              <a:rPr lang="en-US" dirty="0"/>
              <a:t> </a:t>
            </a:r>
            <a:r>
              <a:rPr lang="en-US" sz="2800" dirty="0">
                <a:solidFill>
                  <a:schemeClr val="tx1"/>
                </a:solidFill>
                <a:latin typeface="Times New Roman" pitchFamily="18" charset="0"/>
                <a:cs typeface="Times New Roman" pitchFamily="18" charset="0"/>
              </a:rPr>
              <a:t>PLASMA CHOLESTEROL</a:t>
            </a:r>
            <a:endParaRPr lang="ar-SA" sz="2800" dirty="0">
              <a:solidFill>
                <a:schemeClr val="tx1"/>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600200"/>
            <a:ext cx="7787208" cy="4873752"/>
          </a:xfrm>
        </p:spPr>
        <p:txBody>
          <a:bodyPr/>
          <a:lstStyle/>
          <a:p>
            <a:pPr algn="l" rtl="0"/>
            <a:r>
              <a:rPr lang="en-US" sz="2800" dirty="0">
                <a:latin typeface="Times New Roman" pitchFamily="18" charset="0"/>
                <a:cs typeface="Times New Roman" pitchFamily="18" charset="0"/>
              </a:rPr>
              <a:t>Cholesterol present in plasma is either free  or  esterified (</a:t>
            </a:r>
            <a:r>
              <a:rPr lang="en-US" sz="2800" dirty="0" err="1">
                <a:latin typeface="Times New Roman" pitchFamily="18" charset="0"/>
                <a:cs typeface="Times New Roman" pitchFamily="18" charset="0"/>
              </a:rPr>
              <a:t>cholesteryl</a:t>
            </a:r>
            <a:r>
              <a:rPr lang="en-US" sz="2800" dirty="0">
                <a:latin typeface="Times New Roman" pitchFamily="18" charset="0"/>
                <a:cs typeface="Times New Roman" pitchFamily="18" charset="0"/>
              </a:rPr>
              <a:t> ester).</a:t>
            </a:r>
          </a:p>
          <a:p>
            <a:pPr algn="l" rtl="0"/>
            <a:r>
              <a:rPr lang="en-US" sz="2800" dirty="0">
                <a:latin typeface="Times New Roman" pitchFamily="18" charset="0"/>
                <a:cs typeface="Times New Roman" pitchFamily="18" charset="0"/>
              </a:rPr>
              <a:t>Total plasma cholesterol: 140  -220 mg/dl</a:t>
            </a:r>
          </a:p>
          <a:p>
            <a:pPr algn="l" rtl="0"/>
            <a:r>
              <a:rPr lang="en-US" sz="2800" dirty="0">
                <a:latin typeface="Times New Roman" pitchFamily="18" charset="0"/>
                <a:cs typeface="Times New Roman" pitchFamily="18" charset="0"/>
              </a:rPr>
              <a:t>Free plasma cholesterol:26-126mg\dl</a:t>
            </a:r>
          </a:p>
          <a:p>
            <a:pPr algn="l" rtl="0"/>
            <a:r>
              <a:rPr lang="en-US" sz="2800" dirty="0">
                <a:latin typeface="Times New Roman" pitchFamily="18" charset="0"/>
                <a:cs typeface="Times New Roman" pitchFamily="18" charset="0"/>
              </a:rPr>
              <a:t>As with other lipids ,its transported in the form of lipoproteins .the greater proportion (about 75%) is associated with LDL ,smaller amounts associated with HDL, and little amount associated with VLDL </a:t>
            </a:r>
          </a:p>
          <a:p>
            <a:pPr algn="l" rtl="0"/>
            <a:endParaRPr lang="ar-SA" dirty="0"/>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63</a:t>
            </a:fld>
            <a:endParaRPr lang="en-US">
              <a:solidFill>
                <a:prstClr val="black">
                  <a:tint val="75000"/>
                </a:prstClr>
              </a:solidFill>
            </a:endParaRPr>
          </a:p>
        </p:txBody>
      </p:sp>
    </p:spTree>
    <p:extLst>
      <p:ext uri="{BB962C8B-B14F-4D97-AF65-F5344CB8AC3E}">
        <p14:creationId xmlns:p14="http://schemas.microsoft.com/office/powerpoint/2010/main" val="274834899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620688"/>
            <a:ext cx="8219256" cy="5665840"/>
          </a:xfrm>
        </p:spPr>
        <p:txBody>
          <a:bodyPr>
            <a:noAutofit/>
          </a:bodyPr>
          <a:lstStyle/>
          <a:p>
            <a:pPr algn="l" rtl="0"/>
            <a:r>
              <a:rPr lang="en-US" sz="2400" dirty="0">
                <a:latin typeface="Times New Roman" pitchFamily="18" charset="0"/>
                <a:cs typeface="Times New Roman" pitchFamily="18" charset="0"/>
              </a:rPr>
              <a:t>Cholesterol in LDL. represents cholesterol carried from the liver to the tissues (termed bad cholesterol )</a:t>
            </a:r>
          </a:p>
          <a:p>
            <a:pPr algn="l" rtl="0"/>
            <a:r>
              <a:rPr lang="en-US" sz="2400" dirty="0">
                <a:latin typeface="Times New Roman" pitchFamily="18" charset="0"/>
                <a:cs typeface="Times New Roman" pitchFamily="18" charset="0"/>
              </a:rPr>
              <a:t>HDL-cholesterol represents cholesterol carried from the tissues to the liver (termed good cholesterol),where cholesterol is excreted in bile or converted to bile acid.</a:t>
            </a:r>
          </a:p>
          <a:p>
            <a:pPr algn="l" rtl="0"/>
            <a:r>
              <a:rPr lang="en-US" sz="2400" dirty="0">
                <a:latin typeface="Times New Roman" pitchFamily="18" charset="0"/>
                <a:cs typeface="Times New Roman" pitchFamily="18" charset="0"/>
              </a:rPr>
              <a:t>The high ratio of LDL</a:t>
            </a:r>
            <a:r>
              <a:rPr lang="ar-SA" sz="2400" dirty="0">
                <a:latin typeface="Times New Roman" pitchFamily="18" charset="0"/>
                <a:cs typeface="Times New Roman" pitchFamily="18" charset="0"/>
              </a:rPr>
              <a:t>/</a:t>
            </a:r>
            <a:r>
              <a:rPr lang="en-US" sz="2400" dirty="0">
                <a:latin typeface="Times New Roman" pitchFamily="18" charset="0"/>
                <a:cs typeface="Times New Roman" pitchFamily="18" charset="0"/>
              </a:rPr>
              <a:t>HDL cholesterol (&gt;4) indicates a high risk for atherosclerosis </a:t>
            </a:r>
          </a:p>
          <a:p>
            <a:pPr marL="0" indent="0" algn="l" rtl="0">
              <a:buNone/>
            </a:pPr>
            <a:r>
              <a:rPr lang="en-US" sz="1600" dirty="0" smtClean="0">
                <a:solidFill>
                  <a:srgbClr val="C00000"/>
                </a:solidFill>
              </a:rPr>
              <a:t> </a:t>
            </a:r>
            <a:r>
              <a:rPr lang="en-US" dirty="0">
                <a:solidFill>
                  <a:srgbClr val="C00000"/>
                </a:solidFill>
                <a:latin typeface="Times New Roman" pitchFamily="18" charset="0"/>
                <a:cs typeface="Times New Roman" pitchFamily="18" charset="0"/>
              </a:rPr>
              <a:t>Hypercholesterolemia</a:t>
            </a:r>
            <a:r>
              <a:rPr lang="en-US" sz="1800" dirty="0" smtClean="0">
                <a:solidFill>
                  <a:srgbClr val="C00000"/>
                </a:solidFill>
              </a:rPr>
              <a:t> </a:t>
            </a:r>
            <a:r>
              <a:rPr lang="en-US" sz="1600" dirty="0" smtClean="0"/>
              <a:t>:</a:t>
            </a:r>
            <a:r>
              <a:rPr lang="en-US" sz="2400" dirty="0">
                <a:latin typeface="Times New Roman" pitchFamily="18" charset="0"/>
                <a:cs typeface="Times New Roman" pitchFamily="18" charset="0"/>
              </a:rPr>
              <a:t>its increased plasma cholesterol </a:t>
            </a:r>
            <a:r>
              <a:rPr lang="en-US" sz="2400" dirty="0" err="1">
                <a:latin typeface="Times New Roman" pitchFamily="18" charset="0"/>
                <a:cs typeface="Times New Roman" pitchFamily="18" charset="0"/>
              </a:rPr>
              <a:t>conc.above</a:t>
            </a:r>
            <a:r>
              <a:rPr lang="en-US" sz="2400" dirty="0">
                <a:latin typeface="Times New Roman" pitchFamily="18" charset="0"/>
                <a:cs typeface="Times New Roman" pitchFamily="18" charset="0"/>
              </a:rPr>
              <a:t> 220mg\dl</a:t>
            </a:r>
          </a:p>
          <a:p>
            <a:pPr algn="l" rtl="0"/>
            <a:r>
              <a:rPr lang="en-US" sz="2400" b="1" dirty="0">
                <a:solidFill>
                  <a:srgbClr val="C00000"/>
                </a:solidFill>
                <a:latin typeface="Times New Roman" pitchFamily="18" charset="0"/>
                <a:cs typeface="Times New Roman" pitchFamily="18" charset="0"/>
              </a:rPr>
              <a:t>Causes </a:t>
            </a:r>
          </a:p>
          <a:p>
            <a:pPr algn="l" rtl="0"/>
            <a:r>
              <a:rPr lang="en-US" sz="2400" dirty="0">
                <a:latin typeface="Times New Roman" pitchFamily="18" charset="0"/>
                <a:cs typeface="Times New Roman" pitchFamily="18" charset="0"/>
              </a:rPr>
              <a:t>Diet rich in carbohydrate, cholesterol and saturated fatty acids </a:t>
            </a:r>
          </a:p>
          <a:p>
            <a:pPr algn="l" rtl="0"/>
            <a:r>
              <a:rPr lang="en-US" sz="2400" dirty="0">
                <a:latin typeface="Times New Roman" pitchFamily="18" charset="0"/>
                <a:cs typeface="Times New Roman" pitchFamily="18" charset="0"/>
              </a:rPr>
              <a:t>D.M, obesity </a:t>
            </a:r>
          </a:p>
          <a:p>
            <a:pPr algn="l" rtl="0"/>
            <a:r>
              <a:rPr lang="en-US" sz="2400" dirty="0">
                <a:latin typeface="Times New Roman" pitchFamily="18" charset="0"/>
                <a:cs typeface="Times New Roman" pitchFamily="18" charset="0"/>
              </a:rPr>
              <a:t>Obstructive jaundice </a:t>
            </a:r>
          </a:p>
          <a:p>
            <a:pPr algn="l" rtl="0"/>
            <a:r>
              <a:rPr lang="en-US" sz="2400" dirty="0">
                <a:latin typeface="Times New Roman" pitchFamily="18" charset="0"/>
                <a:cs typeface="Times New Roman" pitchFamily="18" charset="0"/>
              </a:rPr>
              <a:t>Familial hypercholesterolemia  </a:t>
            </a:r>
            <a:endParaRPr lang="ar-SA" sz="24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64</a:t>
            </a:fld>
            <a:endParaRPr lang="en-US">
              <a:solidFill>
                <a:prstClr val="black">
                  <a:tint val="75000"/>
                </a:prstClr>
              </a:solidFill>
            </a:endParaRPr>
          </a:p>
        </p:txBody>
      </p:sp>
    </p:spTree>
    <p:extLst>
      <p:ext uri="{BB962C8B-B14F-4D97-AF65-F5344CB8AC3E}">
        <p14:creationId xmlns:p14="http://schemas.microsoft.com/office/powerpoint/2010/main" val="109657221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80728"/>
            <a:ext cx="8147248" cy="5493224"/>
          </a:xfrm>
        </p:spPr>
        <p:txBody>
          <a:bodyPr/>
          <a:lstStyle/>
          <a:p>
            <a:pPr algn="l" rtl="0"/>
            <a:r>
              <a:rPr lang="en-US" sz="2800" dirty="0" err="1">
                <a:latin typeface="Times New Roman" pitchFamily="18" charset="0"/>
                <a:cs typeface="Times New Roman" pitchFamily="18" charset="0"/>
              </a:rPr>
              <a:t>Hypocholesterolemia</a:t>
            </a:r>
            <a:r>
              <a:rPr lang="en-US" sz="2800" dirty="0">
                <a:latin typeface="Times New Roman" pitchFamily="18" charset="0"/>
                <a:cs typeface="Times New Roman" pitchFamily="18" charset="0"/>
              </a:rPr>
              <a:t> :its decreased plasma cholesterol </a:t>
            </a:r>
            <a:r>
              <a:rPr lang="en-US" sz="2800" dirty="0" err="1">
                <a:latin typeface="Times New Roman" pitchFamily="18" charset="0"/>
                <a:cs typeface="Times New Roman" pitchFamily="18" charset="0"/>
              </a:rPr>
              <a:t>conc.below</a:t>
            </a:r>
            <a:r>
              <a:rPr lang="en-US" sz="2800" dirty="0">
                <a:latin typeface="Times New Roman" pitchFamily="18" charset="0"/>
                <a:cs typeface="Times New Roman" pitchFamily="18" charset="0"/>
              </a:rPr>
              <a:t> 140mg\dl</a:t>
            </a:r>
          </a:p>
          <a:p>
            <a:pPr marL="0" indent="0">
              <a:buNone/>
            </a:pPr>
            <a:r>
              <a:rPr lang="en-US" dirty="0">
                <a:solidFill>
                  <a:srgbClr val="C00000"/>
                </a:solidFill>
                <a:latin typeface="Times New Roman" pitchFamily="18" charset="0"/>
                <a:cs typeface="Times New Roman" pitchFamily="18" charset="0"/>
              </a:rPr>
              <a:t>  Causes </a:t>
            </a:r>
          </a:p>
          <a:p>
            <a:pPr algn="l" rtl="0"/>
            <a:r>
              <a:rPr lang="en-US" sz="2800" dirty="0">
                <a:latin typeface="Times New Roman" pitchFamily="18" charset="0"/>
                <a:cs typeface="Times New Roman" pitchFamily="18" charset="0"/>
              </a:rPr>
              <a:t>Prolonged fasting which causes decreased secretion of insulin</a:t>
            </a:r>
          </a:p>
          <a:p>
            <a:pPr algn="l" rtl="0"/>
            <a:r>
              <a:rPr lang="en-US" sz="2800" dirty="0">
                <a:latin typeface="Times New Roman" pitchFamily="18" charset="0"/>
                <a:cs typeface="Times New Roman" pitchFamily="18" charset="0"/>
              </a:rPr>
              <a:t>Diet poor in carbohydrate and cholesterol</a:t>
            </a:r>
          </a:p>
          <a:p>
            <a:pPr algn="l" rtl="0"/>
            <a:r>
              <a:rPr lang="en-US" sz="2800" dirty="0">
                <a:latin typeface="Times New Roman" pitchFamily="18" charset="0"/>
                <a:cs typeface="Times New Roman" pitchFamily="18" charset="0"/>
              </a:rPr>
              <a:t>Liver disease</a:t>
            </a:r>
            <a:r>
              <a:rPr lang="en-US" dirty="0" smtClean="0"/>
              <a:t>    </a:t>
            </a:r>
            <a:endParaRPr lang="en-US" dirty="0"/>
          </a:p>
          <a:p>
            <a:pPr algn="l" rtl="0"/>
            <a:endParaRPr lang="en-US" dirty="0" smtClean="0"/>
          </a:p>
          <a:p>
            <a:pPr algn="l" rtl="0"/>
            <a:endParaRPr lang="en-US" dirty="0" smtClean="0"/>
          </a:p>
          <a:p>
            <a:pPr algn="l" rtl="0"/>
            <a:endParaRPr lang="ar-SA" dirty="0"/>
          </a:p>
        </p:txBody>
      </p:sp>
      <p:sp>
        <p:nvSpPr>
          <p:cNvPr id="4" name="عنصر نائب لرقم الشريحة 3"/>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65</a:t>
            </a:fld>
            <a:endParaRPr lang="en-US">
              <a:solidFill>
                <a:prstClr val="black">
                  <a:tint val="75000"/>
                </a:prstClr>
              </a:solidFill>
            </a:endParaRPr>
          </a:p>
        </p:txBody>
      </p:sp>
    </p:spTree>
    <p:extLst>
      <p:ext uri="{BB962C8B-B14F-4D97-AF65-F5344CB8AC3E}">
        <p14:creationId xmlns:p14="http://schemas.microsoft.com/office/powerpoint/2010/main" val="51049314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48680"/>
            <a:ext cx="8229600" cy="1080120"/>
          </a:xfrm>
        </p:spPr>
        <p:style>
          <a:lnRef idx="2">
            <a:schemeClr val="dk1"/>
          </a:lnRef>
          <a:fillRef idx="1">
            <a:schemeClr val="lt1"/>
          </a:fillRef>
          <a:effectRef idx="0">
            <a:schemeClr val="dk1"/>
          </a:effectRef>
          <a:fontRef idx="minor">
            <a:schemeClr val="dk1"/>
          </a:fontRef>
        </p:style>
        <p:txBody>
          <a:bodyPr/>
          <a:lstStyle/>
          <a:p>
            <a:r>
              <a:rPr lang="en-US" dirty="0">
                <a:solidFill>
                  <a:srgbClr val="C00000"/>
                </a:solidFill>
                <a:latin typeface="Times New Roman" pitchFamily="18" charset="0"/>
                <a:cs typeface="Times New Roman" pitchFamily="18" charset="0"/>
              </a:rPr>
              <a:t>LIPOPROTEIN METABOLISM</a:t>
            </a:r>
            <a:endParaRPr lang="ar-SA"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a:bodyPr>
          <a:lstStyle/>
          <a:p>
            <a:pPr algn="l" rtl="0"/>
            <a:r>
              <a:rPr lang="en-US" sz="2800" dirty="0">
                <a:latin typeface="Times New Roman" pitchFamily="18" charset="0"/>
                <a:cs typeface="Times New Roman" pitchFamily="18" charset="0"/>
              </a:rPr>
              <a:t>Fat absorbed from the diet and fat synthesized by the liver must be transported between the various tissues and organs for utilization and storage. Since lipids are insoluble in water, these are transported in the form of lipoprotein.</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66</a:t>
            </a:fld>
            <a:endParaRPr lang="en-US">
              <a:solidFill>
                <a:prstClr val="black">
                  <a:tint val="75000"/>
                </a:prstClr>
              </a:solidFill>
            </a:endParaRPr>
          </a:p>
        </p:txBody>
      </p:sp>
    </p:spTree>
    <p:extLst>
      <p:ext uri="{BB962C8B-B14F-4D97-AF65-F5344CB8AC3E}">
        <p14:creationId xmlns:p14="http://schemas.microsoft.com/office/powerpoint/2010/main" val="315465884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20688"/>
            <a:ext cx="8229600" cy="936104"/>
          </a:xfrm>
        </p:spPr>
        <p:style>
          <a:lnRef idx="2">
            <a:schemeClr val="dk1"/>
          </a:lnRef>
          <a:fillRef idx="1">
            <a:schemeClr val="lt1"/>
          </a:fillRef>
          <a:effectRef idx="0">
            <a:schemeClr val="dk1"/>
          </a:effectRef>
          <a:fontRef idx="minor">
            <a:schemeClr val="dk1"/>
          </a:fontRef>
        </p:style>
        <p:txBody>
          <a:bodyPr/>
          <a:lstStyle/>
          <a:p>
            <a:r>
              <a:rPr lang="en-US" dirty="0" smtClean="0">
                <a:solidFill>
                  <a:schemeClr val="tx1"/>
                </a:solidFill>
                <a:latin typeface="Times New Roman" pitchFamily="18" charset="0"/>
                <a:cs typeface="Times New Roman" pitchFamily="18" charset="0"/>
              </a:rPr>
              <a:t>Structure of lipoprotein </a:t>
            </a:r>
            <a:endParaRPr lang="ar-SA" dirty="0">
              <a:solidFill>
                <a:schemeClr val="tx1"/>
              </a:solidFill>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pPr marL="0" indent="0">
              <a:buNone/>
            </a:pPr>
            <a:r>
              <a:rPr lang="en-US" sz="2800" dirty="0">
                <a:latin typeface="Times New Roman" pitchFamily="18" charset="0"/>
                <a:cs typeface="Times New Roman" pitchFamily="18" charset="0"/>
              </a:rPr>
              <a:t>Lipoproteins are high molecular Wight particles variety of </a:t>
            </a:r>
            <a:r>
              <a:rPr lang="en-US" dirty="0">
                <a:solidFill>
                  <a:srgbClr val="C00000"/>
                </a:solidFill>
                <a:latin typeface="Times New Roman" pitchFamily="18" charset="0"/>
                <a:cs typeface="Times New Roman" pitchFamily="18" charset="0"/>
              </a:rPr>
              <a:t>lipids</a:t>
            </a:r>
            <a:r>
              <a:rPr lang="en-US" dirty="0" smtClean="0"/>
              <a:t> </a:t>
            </a:r>
            <a:r>
              <a:rPr lang="en-US" sz="2800" dirty="0">
                <a:latin typeface="Times New Roman" pitchFamily="18" charset="0"/>
                <a:cs typeface="Times New Roman" pitchFamily="18" charset="0"/>
              </a:rPr>
              <a:t>combined with specific </a:t>
            </a:r>
            <a:r>
              <a:rPr lang="en-US" dirty="0">
                <a:solidFill>
                  <a:srgbClr val="C00000"/>
                </a:solidFill>
                <a:latin typeface="Times New Roman" pitchFamily="18" charset="0"/>
                <a:cs typeface="Times New Roman" pitchFamily="18" charset="0"/>
              </a:rPr>
              <a:t>proteins </a:t>
            </a:r>
          </a:p>
          <a:p>
            <a:pPr algn="l" rtl="0"/>
            <a:r>
              <a:rPr lang="en-US" sz="2800" dirty="0">
                <a:latin typeface="Times New Roman" pitchFamily="18" charset="0"/>
                <a:cs typeface="Times New Roman" pitchFamily="18" charset="0"/>
              </a:rPr>
              <a:t>The nonpolar core of a lipoprotein is formed of triglycerides and cholesterol esters </a:t>
            </a:r>
          </a:p>
          <a:p>
            <a:pPr algn="l" rtl="0"/>
            <a:r>
              <a:rPr lang="en-US" sz="2800" dirty="0">
                <a:latin typeface="Times New Roman" pitchFamily="18" charset="0"/>
                <a:cs typeface="Times New Roman" pitchFamily="18" charset="0"/>
              </a:rPr>
              <a:t>Along the surface of the particle are phospholipids with hydrophilic phosphate group  </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67</a:t>
            </a:fld>
            <a:endParaRPr lang="en-US">
              <a:solidFill>
                <a:prstClr val="black">
                  <a:tint val="75000"/>
                </a:prstClr>
              </a:solidFill>
            </a:endParaRPr>
          </a:p>
        </p:txBody>
      </p:sp>
    </p:spTree>
    <p:extLst>
      <p:ext uri="{BB962C8B-B14F-4D97-AF65-F5344CB8AC3E}">
        <p14:creationId xmlns:p14="http://schemas.microsoft.com/office/powerpoint/2010/main" val="77356967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08720"/>
            <a:ext cx="8229600" cy="4958680"/>
          </a:xfrm>
        </p:spPr>
        <p:txBody>
          <a:bodyPr>
            <a:noAutofit/>
          </a:bodyPr>
          <a:lstStyle/>
          <a:p>
            <a:pPr algn="l" rtl="0"/>
            <a:r>
              <a:rPr lang="en-US" sz="2800" dirty="0">
                <a:latin typeface="Times New Roman" pitchFamily="18" charset="0"/>
                <a:cs typeface="Times New Roman" pitchFamily="18" charset="0"/>
              </a:rPr>
              <a:t>Lipoprotein particles contain proteins which are partially embedded and partially exposed at the surface</a:t>
            </a:r>
          </a:p>
          <a:p>
            <a:pPr algn="l" rtl="0"/>
            <a:r>
              <a:rPr lang="en-US" sz="2800" dirty="0">
                <a:latin typeface="Times New Roman" pitchFamily="18" charset="0"/>
                <a:cs typeface="Times New Roman" pitchFamily="18" charset="0"/>
              </a:rPr>
              <a:t>The combination of protein and lipid effectively solubilizes compound and facilitates the delivery of lipids to specific tissues  </a:t>
            </a:r>
          </a:p>
          <a:p>
            <a:pPr algn="l" rtl="0"/>
            <a:r>
              <a:rPr lang="en-US" sz="2800" dirty="0">
                <a:latin typeface="Times New Roman" pitchFamily="18" charset="0"/>
                <a:cs typeface="Times New Roman" pitchFamily="18" charset="0"/>
              </a:rPr>
              <a:t>The protein part in lipoproteins are called Apo lipoproteins or Apo proteins </a:t>
            </a:r>
          </a:p>
          <a:p>
            <a:pPr algn="l" rtl="0"/>
            <a:r>
              <a:rPr lang="en-US" sz="2800" dirty="0">
                <a:latin typeface="Times New Roman" pitchFamily="18" charset="0"/>
                <a:cs typeface="Times New Roman" pitchFamily="18" charset="0"/>
              </a:rPr>
              <a:t>There are 5 classes of </a:t>
            </a:r>
            <a:r>
              <a:rPr lang="en-US" sz="2800" dirty="0" err="1">
                <a:latin typeface="Times New Roman" pitchFamily="18" charset="0"/>
                <a:cs typeface="Times New Roman" pitchFamily="18" charset="0"/>
              </a:rPr>
              <a:t>apoproteins</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apo</a:t>
            </a:r>
            <a:r>
              <a:rPr lang="en-US" sz="2800" dirty="0">
                <a:latin typeface="Times New Roman" pitchFamily="18" charset="0"/>
                <a:cs typeface="Times New Roman" pitchFamily="18" charset="0"/>
              </a:rPr>
              <a:t> A, </a:t>
            </a:r>
            <a:r>
              <a:rPr lang="en-US" sz="2800" dirty="0" err="1">
                <a:latin typeface="Times New Roman" pitchFamily="18" charset="0"/>
                <a:cs typeface="Times New Roman" pitchFamily="18" charset="0"/>
              </a:rPr>
              <a:t>apoB</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apoC</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apoD</a:t>
            </a:r>
            <a:r>
              <a:rPr lang="en-US" sz="2800" dirty="0">
                <a:latin typeface="Times New Roman" pitchFamily="18" charset="0"/>
                <a:cs typeface="Times New Roman" pitchFamily="18" charset="0"/>
              </a:rPr>
              <a:t> and </a:t>
            </a:r>
            <a:r>
              <a:rPr lang="en-US" sz="2800" dirty="0" err="1">
                <a:latin typeface="Times New Roman" pitchFamily="18" charset="0"/>
                <a:cs typeface="Times New Roman" pitchFamily="18" charset="0"/>
              </a:rPr>
              <a:t>apoE</a:t>
            </a:r>
            <a:r>
              <a:rPr lang="en-US" sz="2800" dirty="0">
                <a:latin typeface="Times New Roman" pitchFamily="18" charset="0"/>
                <a:cs typeface="Times New Roman" pitchFamily="18" charset="0"/>
              </a:rPr>
              <a:t>.</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68</a:t>
            </a:fld>
            <a:endParaRPr lang="en-US">
              <a:solidFill>
                <a:prstClr val="black">
                  <a:tint val="75000"/>
                </a:prstClr>
              </a:solidFill>
            </a:endParaRPr>
          </a:p>
        </p:txBody>
      </p:sp>
    </p:spTree>
    <p:extLst>
      <p:ext uri="{BB962C8B-B14F-4D97-AF65-F5344CB8AC3E}">
        <p14:creationId xmlns:p14="http://schemas.microsoft.com/office/powerpoint/2010/main" val="199422566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7931224" cy="5781256"/>
          </a:xfrm>
        </p:spPr>
        <p:txBody>
          <a:bodyPr>
            <a:normAutofit fontScale="55000" lnSpcReduction="20000"/>
          </a:bodyPr>
          <a:lstStyle/>
          <a:p>
            <a:pPr marL="0" indent="0" algn="l" rtl="0">
              <a:buNone/>
            </a:pPr>
            <a:r>
              <a:rPr lang="en-US" b="1" dirty="0" smtClean="0">
                <a:solidFill>
                  <a:srgbClr val="0070C0"/>
                </a:solidFill>
              </a:rPr>
              <a:t> Four </a:t>
            </a:r>
            <a:r>
              <a:rPr lang="en-US" b="1" dirty="0">
                <a:solidFill>
                  <a:srgbClr val="0070C0"/>
                </a:solidFill>
              </a:rPr>
              <a:t>main types of </a:t>
            </a:r>
            <a:r>
              <a:rPr lang="en-US" b="1" dirty="0" smtClean="0">
                <a:solidFill>
                  <a:srgbClr val="0070C0"/>
                </a:solidFill>
              </a:rPr>
              <a:t>lipoproteins</a:t>
            </a:r>
          </a:p>
          <a:p>
            <a:pPr marL="0" indent="0" algn="l" rtl="0">
              <a:buNone/>
            </a:pPr>
            <a:r>
              <a:rPr lang="en-US" dirty="0"/>
              <a:t>1.</a:t>
            </a:r>
            <a:r>
              <a:rPr lang="en-US" b="1" dirty="0">
                <a:solidFill>
                  <a:srgbClr val="C00000"/>
                </a:solidFill>
              </a:rPr>
              <a:t> </a:t>
            </a:r>
            <a:r>
              <a:rPr lang="en-US" b="1" dirty="0" smtClean="0">
                <a:solidFill>
                  <a:srgbClr val="C00000"/>
                </a:solidFill>
              </a:rPr>
              <a:t>Chylomicrons</a:t>
            </a:r>
            <a:r>
              <a:rPr lang="en-US" dirty="0" smtClean="0">
                <a:solidFill>
                  <a:srgbClr val="0070C0"/>
                </a:solidFill>
              </a:rPr>
              <a:t>: </a:t>
            </a:r>
            <a:r>
              <a:rPr lang="en-US" sz="4500" dirty="0">
                <a:latin typeface="Times New Roman" pitchFamily="18" charset="0"/>
                <a:cs typeface="Times New Roman" pitchFamily="18" charset="0"/>
              </a:rPr>
              <a:t>are the largest lipoproteins (180 to 500 nm in diameter)are synthesized in the ER of intestinal cells</a:t>
            </a:r>
          </a:p>
          <a:p>
            <a:pPr algn="l" rtl="0"/>
            <a:r>
              <a:rPr lang="en-US" sz="4500" dirty="0">
                <a:latin typeface="Times New Roman" pitchFamily="18" charset="0"/>
                <a:cs typeface="Times New Roman" pitchFamily="18" charset="0"/>
              </a:rPr>
              <a:t> contain 85 % of TGs (it is the main transport form of dietary TGs).</a:t>
            </a:r>
          </a:p>
          <a:p>
            <a:pPr algn="l" rtl="0"/>
            <a:r>
              <a:rPr lang="en-US" sz="4500" dirty="0">
                <a:latin typeface="Times New Roman" pitchFamily="18" charset="0"/>
                <a:cs typeface="Times New Roman" pitchFamily="18" charset="0"/>
              </a:rPr>
              <a:t> </a:t>
            </a:r>
            <a:r>
              <a:rPr lang="en-US" sz="4500" dirty="0" err="1">
                <a:latin typeface="Times New Roman" pitchFamily="18" charset="0"/>
                <a:cs typeface="Times New Roman" pitchFamily="18" charset="0"/>
              </a:rPr>
              <a:t>apoprotein</a:t>
            </a:r>
            <a:r>
              <a:rPr lang="en-US" sz="4500" dirty="0">
                <a:latin typeface="Times New Roman" pitchFamily="18" charset="0"/>
                <a:cs typeface="Times New Roman" pitchFamily="18" charset="0"/>
              </a:rPr>
              <a:t> B-48 (</a:t>
            </a:r>
            <a:r>
              <a:rPr lang="en-US" sz="4500" dirty="0" err="1">
                <a:latin typeface="Times New Roman" pitchFamily="18" charset="0"/>
                <a:cs typeface="Times New Roman" pitchFamily="18" charset="0"/>
              </a:rPr>
              <a:t>apo</a:t>
            </a:r>
            <a:r>
              <a:rPr lang="en-US" sz="4500" dirty="0">
                <a:latin typeface="Times New Roman" pitchFamily="18" charset="0"/>
                <a:cs typeface="Times New Roman" pitchFamily="18" charset="0"/>
              </a:rPr>
              <a:t> B-48) is the main </a:t>
            </a:r>
            <a:r>
              <a:rPr lang="en-US" sz="4500" dirty="0" smtClean="0">
                <a:latin typeface="Times New Roman" pitchFamily="18" charset="0"/>
                <a:cs typeface="Times New Roman" pitchFamily="18" charset="0"/>
              </a:rPr>
              <a:t>protein component </a:t>
            </a:r>
            <a:endParaRPr lang="en-US" sz="4500" dirty="0">
              <a:latin typeface="Times New Roman" pitchFamily="18" charset="0"/>
              <a:cs typeface="Times New Roman" pitchFamily="18" charset="0"/>
            </a:endParaRPr>
          </a:p>
          <a:p>
            <a:pPr algn="l" rtl="0"/>
            <a:r>
              <a:rPr lang="en-US" sz="4500" dirty="0">
                <a:latin typeface="Times New Roman" pitchFamily="18" charset="0"/>
                <a:cs typeface="Times New Roman" pitchFamily="18" charset="0"/>
              </a:rPr>
              <a:t> deliver TGs from the intestine (via lymph and blood) to tissues (muscle for energy, adipose for storage).</a:t>
            </a:r>
          </a:p>
          <a:p>
            <a:pPr algn="l" rtl="0"/>
            <a:r>
              <a:rPr lang="en-US" sz="4500" dirty="0">
                <a:latin typeface="Times New Roman" pitchFamily="18" charset="0"/>
                <a:cs typeface="Times New Roman" pitchFamily="18" charset="0"/>
              </a:rPr>
              <a:t> bind to membrane-bound lipoprotein lipase (at adipose tissue and muscle), where the </a:t>
            </a:r>
            <a:r>
              <a:rPr lang="en-US" sz="4500" dirty="0" err="1">
                <a:latin typeface="Times New Roman" pitchFamily="18" charset="0"/>
                <a:cs typeface="Times New Roman" pitchFamily="18" charset="0"/>
              </a:rPr>
              <a:t>triacylglycerols</a:t>
            </a:r>
            <a:r>
              <a:rPr lang="en-US" sz="4500" dirty="0">
                <a:latin typeface="Times New Roman" pitchFamily="18" charset="0"/>
                <a:cs typeface="Times New Roman" pitchFamily="18" charset="0"/>
              </a:rPr>
              <a:t> are again degraded into free fatty acids and </a:t>
            </a:r>
            <a:r>
              <a:rPr lang="en-US" sz="4500" dirty="0" err="1">
                <a:latin typeface="Times New Roman" pitchFamily="18" charset="0"/>
                <a:cs typeface="Times New Roman" pitchFamily="18" charset="0"/>
              </a:rPr>
              <a:t>monoacylglycerol</a:t>
            </a:r>
            <a:r>
              <a:rPr lang="en-US" sz="4500" dirty="0">
                <a:latin typeface="Times New Roman" pitchFamily="18" charset="0"/>
                <a:cs typeface="Times New Roman" pitchFamily="18" charset="0"/>
              </a:rPr>
              <a:t> for</a:t>
            </a:r>
          </a:p>
          <a:p>
            <a:pPr marL="0" indent="0" algn="l" rtl="0">
              <a:buNone/>
            </a:pPr>
            <a:r>
              <a:rPr lang="en-US" sz="4500" dirty="0">
                <a:latin typeface="Times New Roman" pitchFamily="18" charset="0"/>
                <a:cs typeface="Times New Roman" pitchFamily="18" charset="0"/>
              </a:rPr>
              <a:t> transport into the tissue </a:t>
            </a:r>
          </a:p>
          <a:p>
            <a:pPr algn="l" rtl="0"/>
            <a:r>
              <a:rPr lang="en-US" sz="4500" dirty="0">
                <a:latin typeface="Times New Roman" pitchFamily="18" charset="0"/>
                <a:cs typeface="Times New Roman" pitchFamily="18" charset="0"/>
              </a:rPr>
              <a:t> are present in blood only after feeding</a:t>
            </a:r>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69</a:t>
            </a:fld>
            <a:endParaRPr lang="en-US">
              <a:solidFill>
                <a:prstClr val="black">
                  <a:tint val="75000"/>
                </a:prstClr>
              </a:solidFill>
            </a:endParaRPr>
          </a:p>
        </p:txBody>
      </p:sp>
    </p:spTree>
    <p:extLst>
      <p:ext uri="{BB962C8B-B14F-4D97-AF65-F5344CB8AC3E}">
        <p14:creationId xmlns:p14="http://schemas.microsoft.com/office/powerpoint/2010/main" val="27154011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618538" cy="5059363"/>
          </a:xfrm>
        </p:spPr>
        <p:txBody>
          <a:bodyPr/>
          <a:lstStyle/>
          <a:p>
            <a:pPr algn="l" rtl="0"/>
            <a:r>
              <a:rPr lang="en-US" b="1" dirty="0" smtClean="0"/>
              <a:t>C- Cholesterol </a:t>
            </a:r>
            <a:r>
              <a:rPr lang="en-US" b="1" dirty="0" err="1" smtClean="0"/>
              <a:t>Esterases</a:t>
            </a:r>
            <a:r>
              <a:rPr lang="en-US" dirty="0" smtClean="0"/>
              <a:t>:</a:t>
            </a:r>
          </a:p>
          <a:p>
            <a:pPr algn="l" rtl="0"/>
            <a:r>
              <a:rPr lang="en-US" sz="2800" dirty="0">
                <a:latin typeface="Times New Roman" pitchFamily="18" charset="0"/>
                <a:cs typeface="Times New Roman" pitchFamily="18" charset="0"/>
              </a:rPr>
              <a:t>Cleaves cholesterol ester to produce cholesterol &amp; FFA.</a:t>
            </a:r>
          </a:p>
          <a:p>
            <a:endParaRPr lang="ar-YE" dirty="0"/>
          </a:p>
        </p:txBody>
      </p:sp>
      <p:sp>
        <p:nvSpPr>
          <p:cNvPr id="4" name="عنصر نائب لرقم الشريحة 3"/>
          <p:cNvSpPr>
            <a:spLocks noGrp="1"/>
          </p:cNvSpPr>
          <p:nvPr>
            <p:ph type="sldNum" sz="quarter" idx="11"/>
          </p:nvPr>
        </p:nvSpPr>
        <p:spPr/>
        <p:txBody>
          <a:bodyPr/>
          <a:lstStyle/>
          <a:p>
            <a:fld id="{22293EC1-5862-44ED-A4CB-D5954F5A5689}" type="slidenum">
              <a:rPr lang="en-US" smtClean="0">
                <a:solidFill>
                  <a:prstClr val="black">
                    <a:tint val="75000"/>
                  </a:prstClr>
                </a:solidFill>
              </a:rPr>
              <a:pPr/>
              <a:t>7</a:t>
            </a:fld>
            <a:endParaRPr lang="en-US">
              <a:solidFill>
                <a:prstClr val="black">
                  <a:tint val="75000"/>
                </a:prstClr>
              </a:solidFill>
            </a:endParaRPr>
          </a:p>
        </p:txBody>
      </p:sp>
      <p:sp>
        <p:nvSpPr>
          <p:cNvPr id="391170" name="AutoShape 2" descr="Image result for cholesterol esterase"/>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pPr algn="l" rtl="0"/>
            <a:endParaRPr lang="ar-YE">
              <a:solidFill>
                <a:prstClr val="black"/>
              </a:solidFill>
            </a:endParaRPr>
          </a:p>
        </p:txBody>
      </p:sp>
      <p:pic>
        <p:nvPicPr>
          <p:cNvPr id="391171" name="Picture 3"/>
          <p:cNvPicPr>
            <a:picLocks noChangeAspect="1" noChangeArrowheads="1"/>
          </p:cNvPicPr>
          <p:nvPr/>
        </p:nvPicPr>
        <p:blipFill>
          <a:blip r:embed="rId2"/>
          <a:srcRect/>
          <a:stretch>
            <a:fillRect/>
          </a:stretch>
        </p:blipFill>
        <p:spPr bwMode="auto">
          <a:xfrm>
            <a:off x="1101264" y="3816888"/>
            <a:ext cx="6838950" cy="2133600"/>
          </a:xfrm>
          <a:prstGeom prst="rect">
            <a:avLst/>
          </a:prstGeom>
          <a:noFill/>
          <a:ln w="9525">
            <a:noFill/>
            <a:miter lim="800000"/>
            <a:headEnd/>
            <a:tailEnd/>
          </a:ln>
          <a:effectLst/>
        </p:spPr>
      </p:pic>
      <p:pic>
        <p:nvPicPr>
          <p:cNvPr id="391173" name="Picture 5" descr="Image result for cholesterol esterase"/>
          <p:cNvPicPr>
            <a:picLocks noChangeAspect="1" noChangeArrowheads="1"/>
          </p:cNvPicPr>
          <p:nvPr/>
        </p:nvPicPr>
        <p:blipFill>
          <a:blip r:embed="rId3"/>
          <a:srcRect/>
          <a:stretch>
            <a:fillRect/>
          </a:stretch>
        </p:blipFill>
        <p:spPr bwMode="auto">
          <a:xfrm>
            <a:off x="710719" y="2514600"/>
            <a:ext cx="7620040" cy="1025242"/>
          </a:xfrm>
          <a:prstGeom prst="rect">
            <a:avLst/>
          </a:prstGeom>
          <a:noFill/>
        </p:spPr>
      </p:pic>
    </p:spTree>
    <p:extLst>
      <p:ext uri="{BB962C8B-B14F-4D97-AF65-F5344CB8AC3E}">
        <p14:creationId xmlns:p14="http://schemas.microsoft.com/office/powerpoint/2010/main" val="375066010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1"/>
          </p:nvPr>
        </p:nvSpPr>
        <p:spPr/>
        <p:txBody>
          <a:bodyPr/>
          <a:lstStyle/>
          <a:p>
            <a:fld id="{22293EC1-5862-44ED-A4CB-D5954F5A5689}" type="slidenum">
              <a:rPr lang="en-US" smtClean="0">
                <a:solidFill>
                  <a:prstClr val="black">
                    <a:tint val="75000"/>
                  </a:prstClr>
                </a:solidFill>
              </a:rPr>
              <a:pPr/>
              <a:t>70</a:t>
            </a:fld>
            <a:endParaRPr lang="en-US">
              <a:solidFill>
                <a:prstClr val="black">
                  <a:tint val="75000"/>
                </a:prstClr>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052736"/>
            <a:ext cx="6624736" cy="4464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236549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6712"/>
            <a:ext cx="8003232" cy="5637240"/>
          </a:xfrm>
        </p:spPr>
        <p:txBody>
          <a:bodyPr>
            <a:noAutofit/>
          </a:bodyPr>
          <a:lstStyle/>
          <a:p>
            <a:pPr algn="l" rtl="0"/>
            <a:r>
              <a:rPr lang="en-US" sz="2800" dirty="0">
                <a:solidFill>
                  <a:srgbClr val="C00000"/>
                </a:solidFill>
                <a:latin typeface="Times New Roman" pitchFamily="18" charset="0"/>
                <a:cs typeface="Times New Roman" pitchFamily="18" charset="0"/>
              </a:rPr>
              <a:t>2. Very low-density lipoproteins </a:t>
            </a:r>
            <a:r>
              <a:rPr lang="en-US" sz="2400" dirty="0">
                <a:latin typeface="Times New Roman" pitchFamily="18" charset="0"/>
                <a:cs typeface="Times New Roman" pitchFamily="18" charset="0"/>
              </a:rPr>
              <a:t>(VLDL):   </a:t>
            </a:r>
            <a:r>
              <a:rPr lang="en-US" sz="2800" dirty="0">
                <a:latin typeface="Times New Roman" pitchFamily="18" charset="0"/>
                <a:cs typeface="Times New Roman" pitchFamily="18" charset="0"/>
              </a:rPr>
              <a:t>are formed in the liver</a:t>
            </a:r>
          </a:p>
          <a:p>
            <a:pPr algn="l" rtl="0"/>
            <a:r>
              <a:rPr lang="en-US" sz="2800" dirty="0">
                <a:latin typeface="Times New Roman" pitchFamily="18" charset="0"/>
                <a:cs typeface="Times New Roman" pitchFamily="18" charset="0"/>
              </a:rPr>
              <a:t> contain 50 % of TGs and 22 % of cholesterol </a:t>
            </a:r>
          </a:p>
          <a:p>
            <a:pPr algn="l" rtl="0"/>
            <a:r>
              <a:rPr lang="en-US" sz="2800" dirty="0">
                <a:latin typeface="Times New Roman" pitchFamily="18" charset="0"/>
                <a:cs typeface="Times New Roman" pitchFamily="18" charset="0"/>
              </a:rPr>
              <a:t> two lipoproteins — </a:t>
            </a:r>
            <a:r>
              <a:rPr lang="en-US" sz="2800" dirty="0" err="1">
                <a:latin typeface="Times New Roman" pitchFamily="18" charset="0"/>
                <a:cs typeface="Times New Roman" pitchFamily="18" charset="0"/>
              </a:rPr>
              <a:t>apo</a:t>
            </a:r>
            <a:r>
              <a:rPr lang="en-US" sz="2800" dirty="0">
                <a:latin typeface="Times New Roman" pitchFamily="18" charset="0"/>
                <a:cs typeface="Times New Roman" pitchFamily="18" charset="0"/>
              </a:rPr>
              <a:t> B-100 and </a:t>
            </a:r>
            <a:r>
              <a:rPr lang="en-US" sz="2800" dirty="0" err="1">
                <a:latin typeface="Times New Roman" pitchFamily="18" charset="0"/>
                <a:cs typeface="Times New Roman" pitchFamily="18" charset="0"/>
              </a:rPr>
              <a:t>apo</a:t>
            </a:r>
            <a:r>
              <a:rPr lang="en-US" sz="2800" dirty="0">
                <a:latin typeface="Times New Roman" pitchFamily="18" charset="0"/>
                <a:cs typeface="Times New Roman" pitchFamily="18" charset="0"/>
              </a:rPr>
              <a:t> E </a:t>
            </a:r>
          </a:p>
          <a:p>
            <a:pPr algn="l" rtl="0"/>
            <a:r>
              <a:rPr lang="en-US" sz="2800" dirty="0">
                <a:latin typeface="Times New Roman" pitchFamily="18" charset="0"/>
                <a:cs typeface="Times New Roman" pitchFamily="18" charset="0"/>
              </a:rPr>
              <a:t>the main transport form of TGs synthesized in the organism (liver)</a:t>
            </a:r>
          </a:p>
          <a:p>
            <a:pPr algn="l" rtl="0"/>
            <a:r>
              <a:rPr lang="en-US" sz="2800" dirty="0">
                <a:latin typeface="Times New Roman" pitchFamily="18" charset="0"/>
                <a:cs typeface="Times New Roman" pitchFamily="18" charset="0"/>
              </a:rPr>
              <a:t> deliver the TGs from liver to peripheral tissue (muscle for energy, adipose for storage) </a:t>
            </a:r>
          </a:p>
          <a:p>
            <a:pPr algn="l" rtl="0"/>
            <a:r>
              <a:rPr lang="en-US" sz="2800" dirty="0">
                <a:latin typeface="Times New Roman" pitchFamily="18" charset="0"/>
                <a:cs typeface="Times New Roman" pitchFamily="18" charset="0"/>
              </a:rPr>
              <a:t>bind to membrane-bound lipoprotein lipases (</a:t>
            </a:r>
            <a:r>
              <a:rPr lang="en-US" sz="2800" dirty="0" err="1">
                <a:latin typeface="Times New Roman" pitchFamily="18" charset="0"/>
                <a:cs typeface="Times New Roman" pitchFamily="18" charset="0"/>
              </a:rPr>
              <a:t>triacylglycerols</a:t>
            </a:r>
            <a:r>
              <a:rPr lang="en-US" sz="2800" dirty="0">
                <a:latin typeface="Times New Roman" pitchFamily="18" charset="0"/>
                <a:cs typeface="Times New Roman" pitchFamily="18" charset="0"/>
              </a:rPr>
              <a:t> are again degraded into free fatty acids and </a:t>
            </a:r>
            <a:r>
              <a:rPr lang="en-US" sz="2800" dirty="0" err="1">
                <a:latin typeface="Times New Roman" pitchFamily="18" charset="0"/>
                <a:cs typeface="Times New Roman" pitchFamily="18" charset="0"/>
              </a:rPr>
              <a:t>monoacylglycerol</a:t>
            </a:r>
            <a:r>
              <a:rPr lang="en-US" sz="2800" dirty="0">
                <a:latin typeface="Times New Roman" pitchFamily="18" charset="0"/>
                <a:cs typeface="Times New Roman" pitchFamily="18" charset="0"/>
              </a:rPr>
              <a:t>)</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71</a:t>
            </a:fld>
            <a:endParaRPr lang="en-US">
              <a:solidFill>
                <a:prstClr val="black">
                  <a:tint val="75000"/>
                </a:prstClr>
              </a:solidFill>
            </a:endParaRPr>
          </a:p>
        </p:txBody>
      </p:sp>
    </p:spTree>
    <p:extLst>
      <p:ext uri="{BB962C8B-B14F-4D97-AF65-F5344CB8AC3E}">
        <p14:creationId xmlns:p14="http://schemas.microsoft.com/office/powerpoint/2010/main" val="190170142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endParaRPr lang="ar-SA" dirty="0"/>
          </a:p>
        </p:txBody>
      </p:sp>
      <p:sp>
        <p:nvSpPr>
          <p:cNvPr id="4" name="عنصر نائب لرقم الشريحة 3"/>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72</a:t>
            </a:fld>
            <a:endParaRPr lang="en-US">
              <a:solidFill>
                <a:prstClr val="black">
                  <a:tint val="75000"/>
                </a:prst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739" y="1412776"/>
            <a:ext cx="7749678"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950568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955576"/>
          </a:xfrm>
        </p:spPr>
        <p:txBody>
          <a:bodyPr/>
          <a:lstStyle/>
          <a:p>
            <a:endParaRPr lang="ar-SA" dirty="0"/>
          </a:p>
        </p:txBody>
      </p:sp>
      <p:sp>
        <p:nvSpPr>
          <p:cNvPr id="3" name="عنصر نائب للمحتوى 2"/>
          <p:cNvSpPr>
            <a:spLocks noGrp="1"/>
          </p:cNvSpPr>
          <p:nvPr>
            <p:ph idx="1"/>
          </p:nvPr>
        </p:nvSpPr>
        <p:spPr>
          <a:xfrm>
            <a:off x="457200" y="1600200"/>
            <a:ext cx="7859216" cy="4873752"/>
          </a:xfrm>
        </p:spPr>
        <p:txBody>
          <a:bodyPr>
            <a:normAutofit/>
          </a:bodyPr>
          <a:lstStyle/>
          <a:p>
            <a:r>
              <a:rPr lang="en-US" dirty="0" smtClean="0"/>
              <a:t> </a:t>
            </a:r>
            <a:r>
              <a:rPr lang="en-US" sz="2800" dirty="0">
                <a:latin typeface="Times New Roman" pitchFamily="18" charset="0"/>
                <a:cs typeface="Times New Roman" pitchFamily="18" charset="0"/>
              </a:rPr>
              <a:t>3- LDL are formed in the blood from IDL and in liver from IDL (enzyme – liver lipase)</a:t>
            </a:r>
          </a:p>
          <a:p>
            <a:r>
              <a:rPr lang="en-US" sz="2800" dirty="0">
                <a:latin typeface="Times New Roman" pitchFamily="18" charset="0"/>
                <a:cs typeface="Times New Roman" pitchFamily="18" charset="0"/>
              </a:rPr>
              <a:t>LDL are enriched in: </a:t>
            </a:r>
          </a:p>
          <a:p>
            <a:r>
              <a:rPr lang="en-US" sz="2800" dirty="0">
                <a:latin typeface="Times New Roman" pitchFamily="18" charset="0"/>
                <a:cs typeface="Times New Roman" pitchFamily="18" charset="0"/>
              </a:rPr>
              <a:t>cholesterol and </a:t>
            </a:r>
            <a:r>
              <a:rPr lang="en-US" sz="2800" dirty="0" err="1">
                <a:latin typeface="Times New Roman" pitchFamily="18" charset="0"/>
                <a:cs typeface="Times New Roman" pitchFamily="18" charset="0"/>
              </a:rPr>
              <a:t>cholesteryl</a:t>
            </a:r>
            <a:r>
              <a:rPr lang="en-US" sz="2800" dirty="0">
                <a:latin typeface="Times New Roman" pitchFamily="18" charset="0"/>
                <a:cs typeface="Times New Roman" pitchFamily="18" charset="0"/>
              </a:rPr>
              <a:t> esters (contain about 50 % of cholesterol)</a:t>
            </a:r>
          </a:p>
          <a:p>
            <a:r>
              <a:rPr lang="en-US" sz="2800" dirty="0">
                <a:latin typeface="Times New Roman" pitchFamily="18" charset="0"/>
                <a:cs typeface="Times New Roman" pitchFamily="18" charset="0"/>
              </a:rPr>
              <a:t>Protein component - </a:t>
            </a:r>
            <a:r>
              <a:rPr lang="en-US" sz="2800" dirty="0" err="1">
                <a:latin typeface="Times New Roman" pitchFamily="18" charset="0"/>
                <a:cs typeface="Times New Roman" pitchFamily="18" charset="0"/>
              </a:rPr>
              <a:t>apo</a:t>
            </a:r>
            <a:r>
              <a:rPr lang="en-US" sz="2800" dirty="0">
                <a:latin typeface="Times New Roman" pitchFamily="18" charset="0"/>
                <a:cs typeface="Times New Roman" pitchFamily="18" charset="0"/>
              </a:rPr>
              <a:t> B-100</a:t>
            </a:r>
          </a:p>
          <a:p>
            <a:r>
              <a:rPr lang="en-US" sz="2800" dirty="0">
                <a:latin typeface="Times New Roman" pitchFamily="18" charset="0"/>
                <a:cs typeface="Times New Roman" pitchFamily="18" charset="0"/>
              </a:rPr>
              <a:t> LDL is the major carrier of :</a:t>
            </a:r>
          </a:p>
          <a:p>
            <a:r>
              <a:rPr lang="en-US" sz="2800" dirty="0">
                <a:latin typeface="Times New Roman" pitchFamily="18" charset="0"/>
                <a:cs typeface="Times New Roman" pitchFamily="18" charset="0"/>
              </a:rPr>
              <a:t>cholesterol (transport cholesterol to peripheral tissue)</a:t>
            </a:r>
            <a:endParaRPr lang="ar-SA" sz="2800" dirty="0">
              <a:latin typeface="Times New Roman" pitchFamily="18" charset="0"/>
              <a:cs typeface="Times New Roman" pitchFamily="18" charset="0"/>
            </a:endParaRPr>
          </a:p>
        </p:txBody>
      </p:sp>
      <p:sp>
        <p:nvSpPr>
          <p:cNvPr id="4" name="عنصر نائب لرقم الشريحة 3"/>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73</a:t>
            </a:fld>
            <a:endParaRPr lang="en-US">
              <a:solidFill>
                <a:prstClr val="black">
                  <a:tint val="75000"/>
                </a:prstClr>
              </a:solidFill>
            </a:endParaRPr>
          </a:p>
        </p:txBody>
      </p:sp>
    </p:spTree>
    <p:extLst>
      <p:ext uri="{BB962C8B-B14F-4D97-AF65-F5344CB8AC3E}">
        <p14:creationId xmlns:p14="http://schemas.microsoft.com/office/powerpoint/2010/main" val="49013032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endParaRPr lang="ar-SA" dirty="0"/>
          </a:p>
        </p:txBody>
      </p:sp>
      <p:sp>
        <p:nvSpPr>
          <p:cNvPr id="4" name="عنصر نائب لرقم الشريحة 3"/>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74</a:t>
            </a:fld>
            <a:endParaRPr lang="en-US">
              <a:solidFill>
                <a:prstClr val="black">
                  <a:tint val="75000"/>
                </a:prst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271588"/>
            <a:ext cx="7272808" cy="5253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291696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955576"/>
          </a:xfrm>
        </p:spPr>
        <p:txBody>
          <a:bodyPr/>
          <a:lstStyle/>
          <a:p>
            <a:endParaRPr lang="ar-SA" dirty="0"/>
          </a:p>
        </p:txBody>
      </p:sp>
      <p:sp>
        <p:nvSpPr>
          <p:cNvPr id="3" name="عنصر نائب للمحتوى 2"/>
          <p:cNvSpPr>
            <a:spLocks noGrp="1"/>
          </p:cNvSpPr>
          <p:nvPr>
            <p:ph idx="1"/>
          </p:nvPr>
        </p:nvSpPr>
        <p:spPr>
          <a:xfrm>
            <a:off x="457200" y="1600200"/>
            <a:ext cx="7931224" cy="4873752"/>
          </a:xfrm>
        </p:spPr>
        <p:txBody>
          <a:bodyPr>
            <a:normAutofit fontScale="47500" lnSpcReduction="20000"/>
          </a:bodyPr>
          <a:lstStyle/>
          <a:p>
            <a:pPr algn="l" rtl="0">
              <a:buFont typeface="Wingdings" pitchFamily="2" charset="2"/>
              <a:buChar char="Ø"/>
            </a:pPr>
            <a:r>
              <a:rPr lang="en-US" sz="5100" dirty="0">
                <a:latin typeface="Times New Roman" pitchFamily="18" charset="0"/>
                <a:cs typeface="Times New Roman" pitchFamily="18" charset="0"/>
              </a:rPr>
              <a:t>Cells of all organs have LDL receptors</a:t>
            </a:r>
          </a:p>
          <a:p>
            <a:pPr algn="l" rtl="0">
              <a:buFont typeface="Wingdings" pitchFamily="2" charset="2"/>
              <a:buChar char="Ø"/>
            </a:pPr>
            <a:r>
              <a:rPr lang="en-US" sz="5100" dirty="0">
                <a:latin typeface="Times New Roman" pitchFamily="18" charset="0"/>
                <a:cs typeface="Times New Roman" pitchFamily="18" charset="0"/>
              </a:rPr>
              <a:t>Receptors for LDL are localized in specialized regions called coated pits, which contain a specialized protein called </a:t>
            </a:r>
            <a:r>
              <a:rPr lang="en-US" sz="5100" dirty="0" err="1">
                <a:latin typeface="Times New Roman" pitchFamily="18" charset="0"/>
                <a:cs typeface="Times New Roman" pitchFamily="18" charset="0"/>
              </a:rPr>
              <a:t>clathrin</a:t>
            </a:r>
            <a:endParaRPr lang="en-US" sz="5100" dirty="0">
              <a:latin typeface="Times New Roman" pitchFamily="18" charset="0"/>
              <a:cs typeface="Times New Roman" pitchFamily="18" charset="0"/>
            </a:endParaRPr>
          </a:p>
          <a:p>
            <a:pPr algn="l" rtl="0">
              <a:buFont typeface="Wingdings" pitchFamily="2" charset="2"/>
              <a:buChar char="Ø"/>
            </a:pPr>
            <a:r>
              <a:rPr lang="en-US" sz="5100" dirty="0">
                <a:latin typeface="Times New Roman" pitchFamily="18" charset="0"/>
                <a:cs typeface="Times New Roman" pitchFamily="18" charset="0"/>
              </a:rPr>
              <a:t>Apo B-100 on the surface of an LDL binds to the receptor </a:t>
            </a:r>
          </a:p>
          <a:p>
            <a:pPr algn="l" rtl="0">
              <a:buFont typeface="Wingdings" pitchFamily="2" charset="2"/>
              <a:buChar char="Ø"/>
            </a:pPr>
            <a:r>
              <a:rPr lang="en-US" sz="5100" dirty="0">
                <a:latin typeface="Times New Roman" pitchFamily="18" charset="0"/>
                <a:cs typeface="Times New Roman" pitchFamily="18" charset="0"/>
              </a:rPr>
              <a:t>Receptor-LDL complex enters the cell by endocytosis.</a:t>
            </a:r>
          </a:p>
          <a:p>
            <a:pPr algn="l" rtl="0">
              <a:buFont typeface="Wingdings" pitchFamily="2" charset="2"/>
              <a:buChar char="Ø"/>
            </a:pPr>
            <a:r>
              <a:rPr lang="en-US" sz="5100" dirty="0" err="1">
                <a:latin typeface="Times New Roman" pitchFamily="18" charset="0"/>
                <a:cs typeface="Times New Roman" pitchFamily="18" charset="0"/>
              </a:rPr>
              <a:t>Endocytic</a:t>
            </a:r>
            <a:r>
              <a:rPr lang="en-US" sz="5100" dirty="0">
                <a:latin typeface="Times New Roman" pitchFamily="18" charset="0"/>
                <a:cs typeface="Times New Roman" pitchFamily="18" charset="0"/>
              </a:rPr>
              <a:t> vesicle is formed</a:t>
            </a:r>
          </a:p>
          <a:p>
            <a:pPr algn="l" rtl="0">
              <a:buFont typeface="Wingdings" pitchFamily="2" charset="2"/>
              <a:buChar char="Ø"/>
            </a:pPr>
            <a:r>
              <a:rPr lang="en-US" sz="5100" dirty="0">
                <a:latin typeface="Times New Roman" pitchFamily="18" charset="0"/>
                <a:cs typeface="Times New Roman" pitchFamily="18" charset="0"/>
              </a:rPr>
              <a:t>Vesicle fuse with lysosomes </a:t>
            </a:r>
          </a:p>
          <a:p>
            <a:pPr algn="l" rtl="0">
              <a:buFont typeface="Wingdings" pitchFamily="2" charset="2"/>
              <a:buChar char="Ø"/>
            </a:pPr>
            <a:r>
              <a:rPr lang="en-US" sz="5100" dirty="0" err="1">
                <a:latin typeface="Times New Roman" pitchFamily="18" charset="0"/>
                <a:cs typeface="Times New Roman" pitchFamily="18" charset="0"/>
              </a:rPr>
              <a:t>Lysosomal</a:t>
            </a:r>
            <a:r>
              <a:rPr lang="en-US" sz="5100" dirty="0">
                <a:latin typeface="Times New Roman" pitchFamily="18" charset="0"/>
                <a:cs typeface="Times New Roman" pitchFamily="18" charset="0"/>
              </a:rPr>
              <a:t> lipases and proteases degrade LDL</a:t>
            </a:r>
          </a:p>
          <a:p>
            <a:pPr algn="l" rtl="0">
              <a:buFont typeface="Wingdings" pitchFamily="2" charset="2"/>
              <a:buChar char="Ø"/>
            </a:pPr>
            <a:r>
              <a:rPr lang="en-US" sz="5100" dirty="0">
                <a:latin typeface="Times New Roman" pitchFamily="18" charset="0"/>
                <a:cs typeface="Times New Roman" pitchFamily="18" charset="0"/>
              </a:rPr>
              <a:t>LDL receptor itself returns to the plasma membrane </a:t>
            </a:r>
          </a:p>
          <a:p>
            <a:pPr algn="l" rtl="0">
              <a:buFont typeface="Wingdings" pitchFamily="2" charset="2"/>
              <a:buChar char="Ø"/>
            </a:pPr>
            <a:r>
              <a:rPr lang="en-US" sz="5100" dirty="0">
                <a:latin typeface="Times New Roman" pitchFamily="18" charset="0"/>
                <a:cs typeface="Times New Roman" pitchFamily="18" charset="0"/>
              </a:rPr>
              <a:t>Apo B-100 is hydrolyzed to amino acids</a:t>
            </a:r>
          </a:p>
          <a:p>
            <a:pPr algn="l" rtl="0">
              <a:buFont typeface="Wingdings" pitchFamily="2" charset="2"/>
              <a:buChar char="Ø"/>
            </a:pPr>
            <a:r>
              <a:rPr lang="en-US" sz="5100" dirty="0" err="1">
                <a:latin typeface="Times New Roman" pitchFamily="18" charset="0"/>
                <a:cs typeface="Times New Roman" pitchFamily="18" charset="0"/>
              </a:rPr>
              <a:t>Cholesteryl</a:t>
            </a:r>
            <a:r>
              <a:rPr lang="en-US" sz="5100" dirty="0">
                <a:latin typeface="Times New Roman" pitchFamily="18" charset="0"/>
                <a:cs typeface="Times New Roman" pitchFamily="18" charset="0"/>
              </a:rPr>
              <a:t> esters are hydrolyzed to free cholesterol and fatty acids</a:t>
            </a:r>
          </a:p>
          <a:p>
            <a:pPr marL="0" indent="0" algn="l" rtl="0">
              <a:buNone/>
            </a:pPr>
            <a:r>
              <a:rPr lang="en-US" dirty="0" smtClean="0"/>
              <a:t> </a:t>
            </a:r>
            <a:endParaRPr lang="ar-SA" dirty="0"/>
          </a:p>
        </p:txBody>
      </p:sp>
      <p:sp>
        <p:nvSpPr>
          <p:cNvPr id="4" name="عنصر نائب لرقم الشريحة 3"/>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75</a:t>
            </a:fld>
            <a:endParaRPr lang="en-US">
              <a:solidFill>
                <a:prstClr val="black">
                  <a:tint val="75000"/>
                </a:prstClr>
              </a:solidFill>
            </a:endParaRPr>
          </a:p>
        </p:txBody>
      </p:sp>
    </p:spTree>
    <p:extLst>
      <p:ext uri="{BB962C8B-B14F-4D97-AF65-F5344CB8AC3E}">
        <p14:creationId xmlns:p14="http://schemas.microsoft.com/office/powerpoint/2010/main" val="271589057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08720"/>
            <a:ext cx="8003232" cy="5565232"/>
          </a:xfrm>
        </p:spPr>
        <p:txBody>
          <a:bodyPr>
            <a:normAutofit/>
          </a:bodyPr>
          <a:lstStyle/>
          <a:p>
            <a:pPr>
              <a:lnSpc>
                <a:spcPct val="90000"/>
              </a:lnSpc>
              <a:buFont typeface="Wingdings" pitchFamily="2" charset="2"/>
              <a:buChar char="Ø"/>
            </a:pPr>
            <a:r>
              <a:rPr lang="en-US" dirty="0" smtClean="0"/>
              <a:t> </a:t>
            </a:r>
            <a:r>
              <a:rPr lang="en-US" sz="2400" dirty="0">
                <a:latin typeface="Times New Roman" pitchFamily="18" charset="0"/>
                <a:cs typeface="Times New Roman" pitchFamily="18" charset="0"/>
              </a:rPr>
              <a:t>Released free cholesterol:  </a:t>
            </a:r>
          </a:p>
          <a:p>
            <a:pPr>
              <a:lnSpc>
                <a:spcPct val="90000"/>
              </a:lnSpc>
              <a:buFont typeface="Wingdings" pitchFamily="2" charset="2"/>
              <a:buChar char="Ø"/>
            </a:pPr>
            <a:r>
              <a:rPr lang="en-US" sz="2400" dirty="0">
                <a:latin typeface="Times New Roman" pitchFamily="18" charset="0"/>
                <a:cs typeface="Times New Roman" pitchFamily="18" charset="0"/>
              </a:rPr>
              <a:t>  - is incorporated into the membranes or                                               </a:t>
            </a:r>
          </a:p>
          <a:p>
            <a:pPr>
              <a:lnSpc>
                <a:spcPct val="90000"/>
              </a:lnSpc>
              <a:buFont typeface="Wingdings" pitchFamily="2" charset="2"/>
              <a:buChar char="Ø"/>
            </a:pPr>
            <a:r>
              <a:rPr lang="en-US" sz="2400" dirty="0">
                <a:latin typeface="Times New Roman" pitchFamily="18" charset="0"/>
                <a:cs typeface="Times New Roman" pitchFamily="18" charset="0"/>
              </a:rPr>
              <a:t>  - is re-esterified for storage inside the cell by the enzyme acyl </a:t>
            </a:r>
            <a:r>
              <a:rPr lang="en-US" sz="2400" dirty="0" err="1" smtClean="0">
                <a:latin typeface="Times New Roman" pitchFamily="18" charset="0"/>
                <a:cs typeface="Times New Roman" pitchFamily="18" charset="0"/>
              </a:rPr>
              <a:t>CoA:cholesterol</a:t>
            </a:r>
            <a:r>
              <a:rPr lang="en-US" sz="2400" dirty="0" smtClean="0">
                <a:latin typeface="Times New Roman" pitchFamily="18" charset="0"/>
                <a:cs typeface="Times New Roman" pitchFamily="18" charset="0"/>
              </a:rPr>
              <a:t> </a:t>
            </a:r>
            <a:r>
              <a:rPr lang="en-US" sz="2400" dirty="0" err="1">
                <a:latin typeface="Times New Roman" pitchFamily="18" charset="0"/>
                <a:cs typeface="Times New Roman" pitchFamily="18" charset="0"/>
              </a:rPr>
              <a:t>acyltransferase</a:t>
            </a:r>
            <a:r>
              <a:rPr lang="en-US" sz="2400" dirty="0">
                <a:latin typeface="Times New Roman" pitchFamily="18" charset="0"/>
                <a:cs typeface="Times New Roman" pitchFamily="18" charset="0"/>
              </a:rPr>
              <a:t> (ACAT)</a:t>
            </a:r>
          </a:p>
          <a:p>
            <a:pPr marL="0" indent="0" algn="l" rtl="0">
              <a:buNone/>
            </a:pPr>
            <a:r>
              <a:rPr lang="en-US" dirty="0" smtClean="0"/>
              <a:t> </a:t>
            </a:r>
            <a:r>
              <a:rPr lang="en-US" sz="3500" dirty="0">
                <a:solidFill>
                  <a:srgbClr val="C00000"/>
                </a:solidFill>
                <a:latin typeface="Times New Roman" pitchFamily="18" charset="0"/>
                <a:cs typeface="Times New Roman" pitchFamily="18" charset="0"/>
              </a:rPr>
              <a:t>Deficiency of LDL receptors :  </a:t>
            </a:r>
          </a:p>
          <a:p>
            <a:pPr>
              <a:buFont typeface="Wingdings" pitchFamily="2" charset="2"/>
              <a:buChar char="Ø"/>
            </a:pPr>
            <a:r>
              <a:rPr lang="en-US" sz="2400" dirty="0">
                <a:latin typeface="Times New Roman" pitchFamily="18" charset="0"/>
                <a:cs typeface="Times New Roman" pitchFamily="18" charset="0"/>
              </a:rPr>
              <a:t>A defect in LDL receptors results in the elevation of plasma </a:t>
            </a:r>
            <a:r>
              <a:rPr lang="en-US" sz="2400" dirty="0" err="1">
                <a:latin typeface="Times New Roman" pitchFamily="18" charset="0"/>
                <a:cs typeface="Times New Roman" pitchFamily="18" charset="0"/>
              </a:rPr>
              <a:t>LDL,hence</a:t>
            </a:r>
            <a:r>
              <a:rPr lang="en-US" sz="2400" dirty="0">
                <a:latin typeface="Times New Roman" pitchFamily="18" charset="0"/>
                <a:cs typeface="Times New Roman" pitchFamily="18" charset="0"/>
              </a:rPr>
              <a:t> plasma cholesterol. Deficiency of LDL receptors is observed in type </a:t>
            </a:r>
            <a:r>
              <a:rPr lang="en-US" sz="2400" dirty="0" err="1">
                <a:latin typeface="Times New Roman" pitchFamily="18" charset="0"/>
                <a:cs typeface="Times New Roman" pitchFamily="18" charset="0"/>
              </a:rPr>
              <a:t>IIa</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hyperbetalipoproteinemia</a:t>
            </a:r>
            <a:r>
              <a:rPr lang="en-US" sz="2400" dirty="0">
                <a:latin typeface="Times New Roman" pitchFamily="18" charset="0"/>
                <a:cs typeface="Times New Roman" pitchFamily="18" charset="0"/>
              </a:rPr>
              <a:t>. This disorder is associated with a very high  risk of atherosclerosis(particularly of coronary artery)</a:t>
            </a:r>
          </a:p>
          <a:p>
            <a:pPr algn="l" rtl="0"/>
            <a:endParaRPr lang="ar-SA" dirty="0"/>
          </a:p>
        </p:txBody>
      </p:sp>
      <p:sp>
        <p:nvSpPr>
          <p:cNvPr id="4" name="عنصر نائب لرقم الشريحة 3"/>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76</a:t>
            </a:fld>
            <a:endParaRPr lang="en-US">
              <a:solidFill>
                <a:prstClr val="black">
                  <a:tint val="75000"/>
                </a:prstClr>
              </a:solidFill>
            </a:endParaRPr>
          </a:p>
        </p:txBody>
      </p:sp>
    </p:spTree>
    <p:extLst>
      <p:ext uri="{BB962C8B-B14F-4D97-AF65-F5344CB8AC3E}">
        <p14:creationId xmlns:p14="http://schemas.microsoft.com/office/powerpoint/2010/main" val="211289487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52736"/>
            <a:ext cx="8003232" cy="5421216"/>
          </a:xfrm>
        </p:spPr>
        <p:txBody>
          <a:bodyPr>
            <a:normAutofit/>
          </a:bodyPr>
          <a:lstStyle/>
          <a:p>
            <a:pPr algn="l" rtl="0"/>
            <a:r>
              <a:rPr lang="en-US" sz="2600" b="1" dirty="0">
                <a:solidFill>
                  <a:srgbClr val="0070C0"/>
                </a:solidFill>
                <a:latin typeface="Times New Roman" pitchFamily="18" charset="0"/>
                <a:cs typeface="Times New Roman" pitchFamily="18" charset="0"/>
              </a:rPr>
              <a:t>4. High density lipoproteins (HDL):  </a:t>
            </a:r>
            <a:r>
              <a:rPr lang="en-US" sz="2600" dirty="0">
                <a:latin typeface="Times New Roman" pitchFamily="18" charset="0"/>
                <a:cs typeface="Times New Roman" pitchFamily="18" charset="0"/>
              </a:rPr>
              <a:t> </a:t>
            </a:r>
            <a:r>
              <a:rPr lang="en-US" sz="2800" dirty="0">
                <a:latin typeface="Times New Roman" pitchFamily="18" charset="0"/>
                <a:cs typeface="Times New Roman" pitchFamily="18" charset="0"/>
              </a:rPr>
              <a:t>are formed in the liver and partially in small intestine</a:t>
            </a:r>
          </a:p>
          <a:p>
            <a:pPr algn="l" rtl="0"/>
            <a:r>
              <a:rPr lang="en-US" sz="2800" dirty="0">
                <a:latin typeface="Times New Roman" pitchFamily="18" charset="0"/>
                <a:cs typeface="Times New Roman" pitchFamily="18" charset="0"/>
              </a:rPr>
              <a:t> contain the great amount of proteins (about 40 %)</a:t>
            </a:r>
          </a:p>
          <a:p>
            <a:pPr algn="l" rtl="0"/>
            <a:r>
              <a:rPr lang="en-US" sz="2800" dirty="0">
                <a:latin typeface="Times New Roman" pitchFamily="18" charset="0"/>
                <a:cs typeface="Times New Roman" pitchFamily="18" charset="0"/>
              </a:rPr>
              <a:t>The major </a:t>
            </a:r>
            <a:r>
              <a:rPr lang="en-US" sz="2800" dirty="0" err="1">
                <a:latin typeface="Times New Roman" pitchFamily="18" charset="0"/>
                <a:cs typeface="Times New Roman" pitchFamily="18" charset="0"/>
              </a:rPr>
              <a:t>apoproteins</a:t>
            </a:r>
            <a:r>
              <a:rPr lang="en-US" sz="2800" dirty="0">
                <a:latin typeface="Times New Roman" pitchFamily="18" charset="0"/>
                <a:cs typeface="Times New Roman" pitchFamily="18" charset="0"/>
              </a:rPr>
              <a:t> in HDL are Apo A1, with some Apo A2, Apo C and Apo E</a:t>
            </a:r>
          </a:p>
          <a:p>
            <a:pPr algn="l" rtl="0"/>
            <a:r>
              <a:rPr lang="en-US" sz="2800" dirty="0">
                <a:latin typeface="Times New Roman" pitchFamily="18" charset="0"/>
                <a:cs typeface="Times New Roman" pitchFamily="18" charset="0"/>
              </a:rPr>
              <a:t>pick up the cholesterol from peripheral tissue, chylomicrons and VLDL</a:t>
            </a:r>
          </a:p>
          <a:p>
            <a:pPr algn="l" rtl="0"/>
            <a:r>
              <a:rPr lang="en-US" sz="2800" dirty="0">
                <a:latin typeface="Times New Roman" pitchFamily="18" charset="0"/>
                <a:cs typeface="Times New Roman" pitchFamily="18" charset="0"/>
              </a:rPr>
              <a:t>enzyme </a:t>
            </a:r>
            <a:r>
              <a:rPr lang="en-US" sz="2800" dirty="0" smtClean="0">
                <a:latin typeface="Times New Roman" pitchFamily="18" charset="0"/>
                <a:cs typeface="Times New Roman" pitchFamily="18" charset="0"/>
              </a:rPr>
              <a:t>acyl </a:t>
            </a:r>
            <a:r>
              <a:rPr lang="en-US" sz="2800" dirty="0" err="1" smtClean="0">
                <a:latin typeface="Times New Roman" pitchFamily="18" charset="0"/>
                <a:cs typeface="Times New Roman" pitchFamily="18" charset="0"/>
              </a:rPr>
              <a:t>transferase</a:t>
            </a: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in HDL esterifies cholesterols, convert it to cholesterol esters and transport to the liver</a:t>
            </a:r>
          </a:p>
          <a:p>
            <a:pPr marL="0" indent="0" algn="l" rtl="0">
              <a:buNone/>
            </a:pPr>
            <a:endParaRPr lang="ar-SA" dirty="0"/>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77</a:t>
            </a:fld>
            <a:endParaRPr lang="en-US">
              <a:solidFill>
                <a:prstClr val="black">
                  <a:tint val="75000"/>
                </a:prstClr>
              </a:solidFill>
            </a:endParaRPr>
          </a:p>
        </p:txBody>
      </p:sp>
    </p:spTree>
    <p:extLst>
      <p:ext uri="{BB962C8B-B14F-4D97-AF65-F5344CB8AC3E}">
        <p14:creationId xmlns:p14="http://schemas.microsoft.com/office/powerpoint/2010/main" val="267255016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endParaRPr lang="ar-SA" dirty="0"/>
          </a:p>
        </p:txBody>
      </p:sp>
      <p:sp>
        <p:nvSpPr>
          <p:cNvPr id="4" name="عنصر نائب لرقم الشريحة 3"/>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78</a:t>
            </a:fld>
            <a:endParaRPr lang="en-US">
              <a:solidFill>
                <a:prstClr val="black">
                  <a:tint val="75000"/>
                </a:prstClr>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266824"/>
            <a:ext cx="7848871" cy="4970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898397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latin typeface="Times New Roman" pitchFamily="18" charset="0"/>
                <a:cs typeface="Times New Roman" pitchFamily="18" charset="0"/>
              </a:rPr>
              <a:t>LDL/HDL Ratio</a:t>
            </a:r>
            <a:endParaRPr lang="ar-SA"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600200"/>
            <a:ext cx="8147248" cy="4873752"/>
          </a:xfrm>
        </p:spPr>
        <p:txBody>
          <a:bodyPr/>
          <a:lstStyle/>
          <a:p>
            <a:pPr algn="l" rtl="0"/>
            <a:r>
              <a:rPr lang="en-US" sz="2800" dirty="0">
                <a:latin typeface="Times New Roman" pitchFamily="18" charset="0"/>
                <a:cs typeface="Times New Roman" pitchFamily="18" charset="0"/>
              </a:rPr>
              <a:t>The ratio of cholesterol in the form of LDL to that in the form of HDL can be used to evaluate susceptibility to the development of atherosclerosis</a:t>
            </a:r>
          </a:p>
          <a:p>
            <a:pPr algn="l" rtl="0"/>
            <a:r>
              <a:rPr lang="en-US" sz="2800" dirty="0">
                <a:latin typeface="Times New Roman" pitchFamily="18" charset="0"/>
                <a:cs typeface="Times New Roman" pitchFamily="18" charset="0"/>
              </a:rPr>
              <a:t>For a healthy person, the LDL/HDL ratio is 3.5</a:t>
            </a:r>
            <a:endParaRPr lang="ar-SA" sz="2800" dirty="0">
              <a:latin typeface="Times New Roman" pitchFamily="18" charset="0"/>
              <a:cs typeface="Times New Roman" pitchFamily="18" charset="0"/>
            </a:endParaRPr>
          </a:p>
        </p:txBody>
      </p:sp>
      <p:sp>
        <p:nvSpPr>
          <p:cNvPr id="4" name="عنصر نائب لرقم الشريحة 3"/>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79</a:t>
            </a:fld>
            <a:endParaRPr lang="en-US">
              <a:solidFill>
                <a:prstClr val="black">
                  <a:tint val="75000"/>
                </a:prstClr>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3861048"/>
            <a:ext cx="6552728"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5547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48680"/>
            <a:ext cx="8003232" cy="868958"/>
          </a:xfrm>
        </p:spPr>
        <p:style>
          <a:lnRef idx="2">
            <a:schemeClr val="dk1"/>
          </a:lnRef>
          <a:fillRef idx="1">
            <a:schemeClr val="lt1"/>
          </a:fillRef>
          <a:effectRef idx="0">
            <a:schemeClr val="dk1"/>
          </a:effectRef>
          <a:fontRef idx="minor">
            <a:schemeClr val="dk1"/>
          </a:fontRef>
        </p:style>
        <p:txBody>
          <a:bodyPr/>
          <a:lstStyle/>
          <a:p>
            <a:r>
              <a:rPr lang="en-US" dirty="0">
                <a:solidFill>
                  <a:srgbClr val="C00000"/>
                </a:solidFill>
                <a:latin typeface="Times New Roman" pitchFamily="18" charset="0"/>
                <a:cs typeface="Times New Roman" pitchFamily="18" charset="0"/>
              </a:rPr>
              <a:t>ABSORPTION OF LIPIDS:</a:t>
            </a:r>
            <a:endParaRPr lang="ar-SA" dirty="0">
              <a:solidFill>
                <a:srgbClr val="C0000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600200"/>
            <a:ext cx="8219256" cy="4873752"/>
          </a:xfrm>
        </p:spPr>
        <p:txBody>
          <a:bodyPr>
            <a:normAutofit fontScale="92500" lnSpcReduction="10000"/>
          </a:bodyPr>
          <a:lstStyle/>
          <a:p>
            <a:pPr marL="0" indent="0" algn="l" rtl="0">
              <a:buNone/>
            </a:pPr>
            <a:r>
              <a:rPr lang="en-US" sz="2800" dirty="0" smtClean="0">
                <a:latin typeface="Times New Roman" pitchFamily="18" charset="0"/>
                <a:cs typeface="Times New Roman" pitchFamily="18" charset="0"/>
              </a:rPr>
              <a:t>  </a:t>
            </a:r>
            <a:r>
              <a:rPr lang="en-US" sz="2800" b="1" dirty="0" smtClean="0">
                <a:solidFill>
                  <a:srgbClr val="C00000"/>
                </a:solidFill>
                <a:latin typeface="Times New Roman" pitchFamily="18" charset="0"/>
                <a:cs typeface="Times New Roman" pitchFamily="18" charset="0"/>
              </a:rPr>
              <a:t>Mechanism:</a:t>
            </a:r>
          </a:p>
          <a:p>
            <a:pPr algn="l" rtl="0"/>
            <a:r>
              <a:rPr lang="en-US" sz="2800" dirty="0">
                <a:latin typeface="Times New Roman" pitchFamily="18" charset="0"/>
                <a:cs typeface="Times New Roman" pitchFamily="18" charset="0"/>
              </a:rPr>
              <a:t>The  end  products  of  </a:t>
            </a:r>
            <a:r>
              <a:rPr lang="en-US" sz="2800" dirty="0" smtClean="0">
                <a:latin typeface="Times New Roman" pitchFamily="18" charset="0"/>
                <a:cs typeface="Times New Roman" pitchFamily="18" charset="0"/>
              </a:rPr>
              <a:t>lipids digestion  </a:t>
            </a:r>
            <a:r>
              <a:rPr lang="en-US" sz="2800" dirty="0">
                <a:latin typeface="Times New Roman" pitchFamily="18" charset="0"/>
                <a:cs typeface="Times New Roman" pitchFamily="18" charset="0"/>
              </a:rPr>
              <a:t>are  </a:t>
            </a:r>
            <a:r>
              <a:rPr lang="en-US" sz="2800" dirty="0" err="1">
                <a:solidFill>
                  <a:srgbClr val="C00000"/>
                </a:solidFill>
                <a:latin typeface="Times New Roman" pitchFamily="18" charset="0"/>
                <a:cs typeface="Times New Roman" pitchFamily="18" charset="0"/>
              </a:rPr>
              <a:t>monoacylglycerols</a:t>
            </a:r>
            <a:r>
              <a:rPr lang="en-US" sz="2800" dirty="0">
                <a:solidFill>
                  <a:srgbClr val="C00000"/>
                </a:solidFill>
                <a:latin typeface="Times New Roman" pitchFamily="18" charset="0"/>
                <a:cs typeface="Times New Roman" pitchFamily="18" charset="0"/>
              </a:rPr>
              <a:t>, </a:t>
            </a:r>
            <a:r>
              <a:rPr lang="en-US" sz="2800" dirty="0" smtClean="0">
                <a:solidFill>
                  <a:srgbClr val="C00000"/>
                </a:solidFill>
                <a:latin typeface="Times New Roman" pitchFamily="18" charset="0"/>
                <a:cs typeface="Times New Roman" pitchFamily="18" charset="0"/>
              </a:rPr>
              <a:t>fatty  </a:t>
            </a:r>
            <a:r>
              <a:rPr lang="en-US" sz="2800" dirty="0">
                <a:solidFill>
                  <a:srgbClr val="C00000"/>
                </a:solidFill>
                <a:latin typeface="Times New Roman" pitchFamily="18" charset="0"/>
                <a:cs typeface="Times New Roman" pitchFamily="18" charset="0"/>
              </a:rPr>
              <a:t>acids  </a:t>
            </a:r>
            <a:r>
              <a:rPr lang="en-US" sz="2800" dirty="0">
                <a:latin typeface="Times New Roman" pitchFamily="18" charset="0"/>
                <a:cs typeface="Times New Roman" pitchFamily="18" charset="0"/>
              </a:rPr>
              <a:t>[short  chains  &amp;  </a:t>
            </a:r>
            <a:r>
              <a:rPr lang="en-US" sz="2800" dirty="0" smtClean="0">
                <a:latin typeface="Times New Roman" pitchFamily="18" charset="0"/>
                <a:cs typeface="Times New Roman" pitchFamily="18" charset="0"/>
              </a:rPr>
              <a:t>long chains</a:t>
            </a:r>
            <a:r>
              <a:rPr lang="en-US" sz="2800" dirty="0">
                <a:latin typeface="Times New Roman" pitchFamily="18" charset="0"/>
                <a:cs typeface="Times New Roman" pitchFamily="18" charset="0"/>
              </a:rPr>
              <a:t>],  </a:t>
            </a:r>
            <a:r>
              <a:rPr lang="en-US" sz="2800" dirty="0">
                <a:solidFill>
                  <a:srgbClr val="C00000"/>
                </a:solidFill>
                <a:latin typeface="Times New Roman" pitchFamily="18" charset="0"/>
                <a:cs typeface="Times New Roman" pitchFamily="18" charset="0"/>
              </a:rPr>
              <a:t>glycerol,  </a:t>
            </a:r>
            <a:r>
              <a:rPr lang="en-US" sz="2800" dirty="0" smtClean="0">
                <a:solidFill>
                  <a:srgbClr val="C00000"/>
                </a:solidFill>
                <a:latin typeface="Times New Roman" pitchFamily="18" charset="0"/>
                <a:cs typeface="Times New Roman" pitchFamily="18" charset="0"/>
              </a:rPr>
              <a:t>phospholipids, </a:t>
            </a:r>
            <a:r>
              <a:rPr lang="en-US" sz="2800" dirty="0" smtClean="0">
                <a:latin typeface="Times New Roman" pitchFamily="18" charset="0"/>
                <a:cs typeface="Times New Roman" pitchFamily="18" charset="0"/>
              </a:rPr>
              <a:t>and </a:t>
            </a:r>
            <a:r>
              <a:rPr lang="en-US" sz="2800" dirty="0">
                <a:solidFill>
                  <a:srgbClr val="C00000"/>
                </a:solidFill>
                <a:latin typeface="Times New Roman" pitchFamily="18" charset="0"/>
                <a:cs typeface="Times New Roman" pitchFamily="18" charset="0"/>
              </a:rPr>
              <a:t>cholesterol.  </a:t>
            </a:r>
            <a:r>
              <a:rPr lang="en-US" sz="2800" dirty="0">
                <a:latin typeface="Times New Roman" pitchFamily="18" charset="0"/>
                <a:cs typeface="Times New Roman" pitchFamily="18" charset="0"/>
              </a:rPr>
              <a:t>They  are  </a:t>
            </a:r>
            <a:r>
              <a:rPr lang="en-US" sz="2800" dirty="0" smtClean="0">
                <a:latin typeface="Times New Roman" pitchFamily="18" charset="0"/>
                <a:cs typeface="Times New Roman" pitchFamily="18" charset="0"/>
              </a:rPr>
              <a:t>absorbed from  </a:t>
            </a:r>
            <a:r>
              <a:rPr lang="en-US" sz="2800" dirty="0">
                <a:latin typeface="Times New Roman" pitchFamily="18" charset="0"/>
                <a:cs typeface="Times New Roman" pitchFamily="18" charset="0"/>
              </a:rPr>
              <a:t>jejunum and </a:t>
            </a:r>
            <a:r>
              <a:rPr lang="en-US" sz="2800" dirty="0" smtClean="0">
                <a:latin typeface="Times New Roman" pitchFamily="18" charset="0"/>
                <a:cs typeface="Times New Roman" pitchFamily="18" charset="0"/>
              </a:rPr>
              <a:t>Ileum</a:t>
            </a:r>
          </a:p>
          <a:p>
            <a:pPr algn="l" rtl="0"/>
            <a:r>
              <a:rPr lang="en-US" sz="2800" dirty="0">
                <a:latin typeface="Times New Roman" pitchFamily="18" charset="0"/>
                <a:cs typeface="Times New Roman" pitchFamily="18" charset="0"/>
              </a:rPr>
              <a:t>Short  chain  fatty acid (less  than  12carbons</a:t>
            </a:r>
            <a:r>
              <a:rPr lang="en-US" sz="2800" dirty="0" smtClean="0">
                <a:latin typeface="Times New Roman" pitchFamily="18" charset="0"/>
                <a:cs typeface="Times New Roman" pitchFamily="18" charset="0"/>
              </a:rPr>
              <a:t>)</a:t>
            </a:r>
          </a:p>
          <a:p>
            <a:pPr marL="0" indent="0" algn="l" rtl="0">
              <a:buNone/>
            </a:pPr>
            <a:r>
              <a:rPr lang="en-US" sz="2800" dirty="0" smtClean="0">
                <a:latin typeface="Times New Roman" pitchFamily="18" charset="0"/>
                <a:cs typeface="Times New Roman" pitchFamily="18" charset="0"/>
              </a:rPr>
              <a:t>   and glycerol  </a:t>
            </a:r>
            <a:r>
              <a:rPr lang="en-US" sz="2800" dirty="0">
                <a:latin typeface="Times New Roman" pitchFamily="18" charset="0"/>
                <a:cs typeface="Times New Roman" pitchFamily="18" charset="0"/>
              </a:rPr>
              <a:t>are  water-soluble and pass </a:t>
            </a:r>
            <a:r>
              <a:rPr lang="en-US" sz="2800" dirty="0" smtClean="0">
                <a:latin typeface="Times New Roman" pitchFamily="18" charset="0"/>
                <a:cs typeface="Times New Roman" pitchFamily="18" charset="0"/>
              </a:rPr>
              <a:t>via  portal  </a:t>
            </a:r>
            <a:r>
              <a:rPr lang="en-US" sz="2800" dirty="0">
                <a:latin typeface="Times New Roman" pitchFamily="18" charset="0"/>
                <a:cs typeface="Times New Roman" pitchFamily="18" charset="0"/>
              </a:rPr>
              <a:t>circulation  to </a:t>
            </a:r>
            <a:r>
              <a:rPr lang="en-US" sz="2800" dirty="0" smtClean="0">
                <a:latin typeface="Times New Roman" pitchFamily="18" charset="0"/>
                <a:cs typeface="Times New Roman" pitchFamily="18" charset="0"/>
              </a:rPr>
              <a:t>the  </a:t>
            </a:r>
            <a:r>
              <a:rPr lang="en-US" sz="2800" dirty="0">
                <a:latin typeface="Times New Roman" pitchFamily="18" charset="0"/>
                <a:cs typeface="Times New Roman" pitchFamily="18" charset="0"/>
              </a:rPr>
              <a:t>liver </a:t>
            </a:r>
            <a:endParaRPr lang="en-US" sz="2800" dirty="0" smtClean="0">
              <a:latin typeface="Times New Roman" pitchFamily="18" charset="0"/>
              <a:cs typeface="Times New Roman" pitchFamily="18" charset="0"/>
            </a:endParaRPr>
          </a:p>
          <a:p>
            <a:r>
              <a:rPr lang="en-US" sz="2800" dirty="0">
                <a:latin typeface="Times New Roman" pitchFamily="18" charset="0"/>
                <a:cs typeface="Times New Roman" pitchFamily="18" charset="0"/>
              </a:rPr>
              <a:t>Triacylglycerol, phospholipid, cholesterol </a:t>
            </a:r>
            <a:r>
              <a:rPr lang="en-US" sz="2800" dirty="0" smtClean="0">
                <a:latin typeface="Times New Roman" pitchFamily="18" charset="0"/>
                <a:cs typeface="Times New Roman" pitchFamily="18" charset="0"/>
              </a:rPr>
              <a:t>esters fat </a:t>
            </a:r>
            <a:r>
              <a:rPr lang="en-US" sz="2800" dirty="0">
                <a:latin typeface="Times New Roman" pitchFamily="18" charset="0"/>
                <a:cs typeface="Times New Roman" pitchFamily="18" charset="0"/>
              </a:rPr>
              <a:t>soluble vitamins are transported from </a:t>
            </a:r>
            <a:r>
              <a:rPr lang="en-US" sz="2800" dirty="0" smtClean="0">
                <a:latin typeface="Times New Roman" pitchFamily="18" charset="0"/>
                <a:cs typeface="Times New Roman" pitchFamily="18" charset="0"/>
              </a:rPr>
              <a:t>the mucosal </a:t>
            </a:r>
            <a:r>
              <a:rPr lang="en-US" sz="2800" dirty="0">
                <a:latin typeface="Times New Roman" pitchFamily="18" charset="0"/>
                <a:cs typeface="Times New Roman" pitchFamily="18" charset="0"/>
              </a:rPr>
              <a:t>cells into the lymph in the form </a:t>
            </a:r>
            <a:r>
              <a:rPr lang="en-US" sz="2800" dirty="0" smtClean="0">
                <a:latin typeface="Times New Roman" pitchFamily="18" charset="0"/>
                <a:cs typeface="Times New Roman" pitchFamily="18" charset="0"/>
              </a:rPr>
              <a:t>of lipoprotein </a:t>
            </a:r>
            <a:r>
              <a:rPr lang="en-US" sz="2800" dirty="0">
                <a:latin typeface="Times New Roman" pitchFamily="18" charset="0"/>
                <a:cs typeface="Times New Roman" pitchFamily="18" charset="0"/>
              </a:rPr>
              <a:t>known as chylomicrons</a:t>
            </a: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1"/>
          </p:nvPr>
        </p:nvSpPr>
        <p:spPr/>
        <p:txBody>
          <a:bodyPr/>
          <a:lstStyle/>
          <a:p>
            <a:fld id="{22293EC1-5862-44ED-A4CB-D5954F5A5689}" type="slidenum">
              <a:rPr lang="en-US" smtClean="0">
                <a:solidFill>
                  <a:prstClr val="black">
                    <a:tint val="75000"/>
                  </a:prstClr>
                </a:solidFill>
              </a:rPr>
              <a:pPr/>
              <a:t>8</a:t>
            </a:fld>
            <a:endParaRPr lang="en-US">
              <a:solidFill>
                <a:prstClr val="black">
                  <a:tint val="75000"/>
                </a:prstClr>
              </a:solidFill>
            </a:endParaRPr>
          </a:p>
        </p:txBody>
      </p:sp>
    </p:spTree>
    <p:extLst>
      <p:ext uri="{BB962C8B-B14F-4D97-AF65-F5344CB8AC3E}">
        <p14:creationId xmlns:p14="http://schemas.microsoft.com/office/powerpoint/2010/main" val="16885153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1027584"/>
          </a:xfrm>
        </p:spPr>
        <p:style>
          <a:lnRef idx="1">
            <a:schemeClr val="accent3"/>
          </a:lnRef>
          <a:fillRef idx="3">
            <a:schemeClr val="accent3"/>
          </a:fillRef>
          <a:effectRef idx="2">
            <a:schemeClr val="accent3"/>
          </a:effectRef>
          <a:fontRef idx="minor">
            <a:schemeClr val="lt1"/>
          </a:fontRef>
        </p:style>
        <p:txBody>
          <a:bodyPr/>
          <a:lstStyle/>
          <a:p>
            <a:r>
              <a:rPr lang="en-US" sz="4000" dirty="0" smtClean="0">
                <a:solidFill>
                  <a:schemeClr val="tx1"/>
                </a:solidFill>
                <a:latin typeface="Times New Roman" pitchFamily="18" charset="0"/>
                <a:cs typeface="Times New Roman" pitchFamily="18" charset="0"/>
              </a:rPr>
              <a:t>Eicosanoids</a:t>
            </a:r>
            <a:endParaRPr lang="ar-SA" sz="4000" dirty="0">
              <a:solidFill>
                <a:schemeClr val="tx1"/>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457200" y="1600200"/>
            <a:ext cx="7787208" cy="4873752"/>
          </a:xfrm>
        </p:spPr>
        <p:txBody>
          <a:bodyPr>
            <a:normAutofit/>
          </a:bodyPr>
          <a:lstStyle/>
          <a:p>
            <a:pPr algn="l" rtl="0"/>
            <a:r>
              <a:rPr lang="en-US" sz="2400" dirty="0" smtClean="0">
                <a:latin typeface="Times New Roman" pitchFamily="18" charset="0"/>
                <a:cs typeface="Times New Roman" pitchFamily="18" charset="0"/>
              </a:rPr>
              <a:t>These are physiologically active compounds formed from polyunsaturated fatty acids with c22 </a:t>
            </a:r>
            <a:r>
              <a:rPr lang="en-US" sz="2400" dirty="0" err="1" smtClean="0">
                <a:latin typeface="Times New Roman" pitchFamily="18" charset="0"/>
                <a:cs typeface="Times New Roman" pitchFamily="18" charset="0"/>
              </a:rPr>
              <a:t>e.g</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arachidonate</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Arachidonic</a:t>
            </a:r>
            <a:r>
              <a:rPr lang="en-US" sz="2400" dirty="0" smtClean="0">
                <a:latin typeface="Times New Roman" pitchFamily="18" charset="0"/>
                <a:cs typeface="Times New Roman" pitchFamily="18" charset="0"/>
              </a:rPr>
              <a:t> acid is formed from membrane phospholipids by phospholipase A2 or synthesized from the essential fatty acid </a:t>
            </a:r>
            <a:r>
              <a:rPr lang="en-US" sz="2400" dirty="0" err="1" smtClean="0">
                <a:latin typeface="Times New Roman" pitchFamily="18" charset="0"/>
                <a:cs typeface="Times New Roman" pitchFamily="18" charset="0"/>
              </a:rPr>
              <a:t>linoleate</a:t>
            </a:r>
            <a:r>
              <a:rPr lang="en-US" sz="2400" dirty="0" smtClean="0">
                <a:latin typeface="Times New Roman" pitchFamily="18" charset="0"/>
                <a:cs typeface="Times New Roman" pitchFamily="18" charset="0"/>
              </a:rPr>
              <a:t> </a:t>
            </a:r>
          </a:p>
          <a:p>
            <a:pPr algn="l" rtl="0"/>
            <a:r>
              <a:rPr lang="en-US" sz="2400" dirty="0" smtClean="0">
                <a:solidFill>
                  <a:srgbClr val="C00000"/>
                </a:solidFill>
                <a:latin typeface="Times New Roman" pitchFamily="18" charset="0"/>
                <a:cs typeface="Times New Roman" pitchFamily="18" charset="0"/>
              </a:rPr>
              <a:t>Eicosanoids are classified into two main groups :</a:t>
            </a:r>
          </a:p>
          <a:p>
            <a:pPr algn="l" rtl="0"/>
            <a:r>
              <a:rPr lang="en-US" sz="2400" dirty="0" smtClean="0">
                <a:latin typeface="Times New Roman" pitchFamily="18" charset="0"/>
                <a:cs typeface="Times New Roman" pitchFamily="18" charset="0"/>
              </a:rPr>
              <a:t>1- cyclic compounds :including prostaglandins, </a:t>
            </a:r>
            <a:r>
              <a:rPr lang="en-US" sz="2400" dirty="0" err="1" smtClean="0">
                <a:latin typeface="Times New Roman" pitchFamily="18" charset="0"/>
                <a:cs typeface="Times New Roman" pitchFamily="18" charset="0"/>
              </a:rPr>
              <a:t>prostacyclins</a:t>
            </a:r>
            <a:r>
              <a:rPr lang="en-US" sz="2400" dirty="0" smtClean="0">
                <a:latin typeface="Times New Roman" pitchFamily="18" charset="0"/>
                <a:cs typeface="Times New Roman" pitchFamily="18" charset="0"/>
              </a:rPr>
              <a:t> and thromboxane's .These are formed from </a:t>
            </a:r>
            <a:r>
              <a:rPr lang="en-US" sz="2400" dirty="0" err="1" smtClean="0">
                <a:latin typeface="Times New Roman" pitchFamily="18" charset="0"/>
                <a:cs typeface="Times New Roman" pitchFamily="18" charset="0"/>
              </a:rPr>
              <a:t>arachidonic</a:t>
            </a:r>
            <a:r>
              <a:rPr lang="en-US" sz="2400" dirty="0" smtClean="0">
                <a:latin typeface="Times New Roman" pitchFamily="18" charset="0"/>
                <a:cs typeface="Times New Roman" pitchFamily="18" charset="0"/>
              </a:rPr>
              <a:t> acid </a:t>
            </a:r>
            <a:r>
              <a:rPr lang="en-US" dirty="0" smtClean="0"/>
              <a:t>. </a:t>
            </a:r>
            <a:endParaRPr lang="ar-SA" dirty="0"/>
          </a:p>
        </p:txBody>
      </p:sp>
      <p:sp>
        <p:nvSpPr>
          <p:cNvPr id="5" name="عنصر نائب لرقم الشريحة 4"/>
          <p:cNvSpPr>
            <a:spLocks noGrp="1"/>
          </p:cNvSpPr>
          <p:nvPr>
            <p:ph type="sldNum" sz="quarter" idx="4294967295"/>
          </p:nvPr>
        </p:nvSpPr>
        <p:spPr>
          <a:xfrm>
            <a:off x="8129016" y="5734050"/>
            <a:ext cx="609600" cy="521208"/>
          </a:xfrm>
          <a:prstGeom prst="rect">
            <a:avLst/>
          </a:prstGeom>
        </p:spPr>
        <p:txBody>
          <a:bodyPr/>
          <a:lstStyle/>
          <a:p>
            <a:fld id="{22293EC1-5862-44ED-A4CB-D5954F5A5689}" type="slidenum">
              <a:rPr lang="en-US" smtClean="0">
                <a:solidFill>
                  <a:prstClr val="black">
                    <a:tint val="75000"/>
                  </a:prstClr>
                </a:solidFill>
              </a:rPr>
              <a:pPr/>
              <a:t>80</a:t>
            </a:fld>
            <a:endParaRPr lang="en-US">
              <a:solidFill>
                <a:prstClr val="black">
                  <a:tint val="75000"/>
                </a:prstClr>
              </a:solidFill>
            </a:endParaRPr>
          </a:p>
        </p:txBody>
      </p:sp>
    </p:spTree>
    <p:extLst>
      <p:ext uri="{BB962C8B-B14F-4D97-AF65-F5344CB8AC3E}">
        <p14:creationId xmlns:p14="http://schemas.microsoft.com/office/powerpoint/2010/main" val="224667868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1124744"/>
            <a:ext cx="8147248" cy="5349208"/>
          </a:xfrm>
        </p:spPr>
        <p:txBody>
          <a:bodyPr>
            <a:normAutofit/>
          </a:bodyPr>
          <a:lstStyle/>
          <a:p>
            <a:pPr algn="l" rtl="0"/>
            <a:r>
              <a:rPr lang="en-US" sz="2400" dirty="0" smtClean="0">
                <a:latin typeface="Times New Roman" pitchFamily="18" charset="0"/>
                <a:cs typeface="Times New Roman" pitchFamily="18" charset="0"/>
              </a:rPr>
              <a:t>2-Acyclic compounds: including </a:t>
            </a:r>
            <a:r>
              <a:rPr lang="en-US" sz="2400" dirty="0" err="1" smtClean="0">
                <a:latin typeface="Times New Roman" pitchFamily="18" charset="0"/>
                <a:cs typeface="Times New Roman" pitchFamily="18" charset="0"/>
              </a:rPr>
              <a:t>leukotrienes</a:t>
            </a:r>
            <a:r>
              <a:rPr lang="en-US" sz="2400" dirty="0" smtClean="0">
                <a:latin typeface="Times New Roman" pitchFamily="18" charset="0"/>
                <a:cs typeface="Times New Roman" pitchFamily="18" charset="0"/>
              </a:rPr>
              <a:t> (LT) and the </a:t>
            </a:r>
            <a:r>
              <a:rPr lang="en-US" sz="2400" dirty="0" err="1" smtClean="0">
                <a:latin typeface="Times New Roman" pitchFamily="18" charset="0"/>
                <a:cs typeface="Times New Roman" pitchFamily="18" charset="0"/>
              </a:rPr>
              <a:t>lipoxins</a:t>
            </a:r>
            <a:r>
              <a:rPr lang="en-US" sz="2400" dirty="0" smtClean="0">
                <a:latin typeface="Times New Roman" pitchFamily="18" charset="0"/>
                <a:cs typeface="Times New Roman" pitchFamily="18" charset="0"/>
              </a:rPr>
              <a:t> (LX). These are formed from </a:t>
            </a:r>
            <a:r>
              <a:rPr lang="en-US" sz="2400" dirty="0" err="1" smtClean="0">
                <a:latin typeface="Times New Roman" pitchFamily="18" charset="0"/>
                <a:cs typeface="Times New Roman" pitchFamily="18" charset="0"/>
              </a:rPr>
              <a:t>archidonic</a:t>
            </a:r>
            <a:r>
              <a:rPr lang="en-US" sz="2400" dirty="0" smtClean="0">
                <a:latin typeface="Times New Roman" pitchFamily="18" charset="0"/>
                <a:cs typeface="Times New Roman" pitchFamily="18" charset="0"/>
              </a:rPr>
              <a:t> acid by action of </a:t>
            </a:r>
            <a:r>
              <a:rPr lang="en-US" sz="2400" dirty="0" err="1" smtClean="0">
                <a:latin typeface="Times New Roman" pitchFamily="18" charset="0"/>
                <a:cs typeface="Times New Roman" pitchFamily="18" charset="0"/>
              </a:rPr>
              <a:t>lipoxygenase</a:t>
            </a:r>
            <a:endParaRPr lang="en-US" sz="2400" dirty="0" smtClean="0">
              <a:latin typeface="Times New Roman" pitchFamily="18" charset="0"/>
              <a:cs typeface="Times New Roman" pitchFamily="18" charset="0"/>
            </a:endParaRPr>
          </a:p>
          <a:p>
            <a:pPr marL="0" indent="0" algn="l" rtl="0">
              <a:buNone/>
            </a:pPr>
            <a:r>
              <a:rPr lang="en-US" sz="2400" dirty="0" smtClean="0">
                <a:latin typeface="Times New Roman" pitchFamily="18" charset="0"/>
                <a:cs typeface="Times New Roman" pitchFamily="18" charset="0"/>
              </a:rPr>
              <a:t>   </a:t>
            </a:r>
            <a:r>
              <a:rPr lang="en-US" sz="2400" b="1" dirty="0" smtClean="0">
                <a:solidFill>
                  <a:srgbClr val="C00000"/>
                </a:solidFill>
                <a:latin typeface="Times New Roman" pitchFamily="18" charset="0"/>
                <a:cs typeface="Times New Roman" pitchFamily="18" charset="0"/>
              </a:rPr>
              <a:t>Effects of Eicosanoids </a:t>
            </a:r>
          </a:p>
          <a:p>
            <a:pPr algn="l" rtl="0"/>
            <a:r>
              <a:rPr lang="en-US" sz="2400" dirty="0" smtClean="0">
                <a:latin typeface="Times New Roman" pitchFamily="18" charset="0"/>
                <a:cs typeface="Times New Roman" pitchFamily="18" charset="0"/>
              </a:rPr>
              <a:t>Prostaglandins have different effects on different tissues :</a:t>
            </a:r>
          </a:p>
          <a:p>
            <a:pPr algn="l" rtl="0"/>
            <a:r>
              <a:rPr lang="en-US" sz="2400" dirty="0" smtClean="0">
                <a:latin typeface="Times New Roman" pitchFamily="18" charset="0"/>
                <a:cs typeface="Times New Roman" pitchFamily="18" charset="0"/>
              </a:rPr>
              <a:t>Produce relaxation of smooth muscles of bronchi </a:t>
            </a:r>
          </a:p>
          <a:p>
            <a:pPr algn="l" rtl="0"/>
            <a:r>
              <a:rPr lang="en-US" sz="2400" dirty="0" smtClean="0">
                <a:latin typeface="Times New Roman" pitchFamily="18" charset="0"/>
                <a:cs typeface="Times New Roman" pitchFamily="18" charset="0"/>
              </a:rPr>
              <a:t>Vasodilation </a:t>
            </a:r>
          </a:p>
          <a:p>
            <a:pPr algn="l" rtl="0"/>
            <a:r>
              <a:rPr lang="en-US" sz="2400" dirty="0" err="1" smtClean="0">
                <a:solidFill>
                  <a:srgbClr val="C00000"/>
                </a:solidFill>
                <a:latin typeface="Times New Roman" pitchFamily="18" charset="0"/>
                <a:cs typeface="Times New Roman" pitchFamily="18" charset="0"/>
              </a:rPr>
              <a:t>Prostacyclins</a:t>
            </a:r>
            <a:r>
              <a:rPr lang="en-US" sz="2400" dirty="0" smtClean="0">
                <a:solidFill>
                  <a:srgbClr val="C00000"/>
                </a:solidFill>
                <a:latin typeface="Times New Roman" pitchFamily="18" charset="0"/>
                <a:cs typeface="Times New Roman" pitchFamily="18" charset="0"/>
              </a:rPr>
              <a:t>:  </a:t>
            </a:r>
            <a:r>
              <a:rPr lang="en-US" sz="2400" dirty="0">
                <a:latin typeface="Times New Roman" pitchFamily="18" charset="0"/>
                <a:cs typeface="Times New Roman" pitchFamily="18" charset="0"/>
              </a:rPr>
              <a:t>It  Inhibits  platelets  </a:t>
            </a:r>
            <a:r>
              <a:rPr lang="en-US" sz="2400" dirty="0" smtClean="0">
                <a:latin typeface="Times New Roman" pitchFamily="18" charset="0"/>
                <a:cs typeface="Times New Roman" pitchFamily="18" charset="0"/>
              </a:rPr>
              <a:t>aggregation. It </a:t>
            </a:r>
            <a:r>
              <a:rPr lang="en-US" sz="2400" dirty="0">
                <a:latin typeface="Times New Roman" pitchFamily="18" charset="0"/>
                <a:cs typeface="Times New Roman" pitchFamily="18" charset="0"/>
              </a:rPr>
              <a:t>Is  produced  by endothelial  cells </a:t>
            </a:r>
            <a:r>
              <a:rPr lang="en-US" sz="2400" dirty="0" smtClean="0">
                <a:latin typeface="Times New Roman" pitchFamily="18" charset="0"/>
                <a:cs typeface="Times New Roman" pitchFamily="18" charset="0"/>
              </a:rPr>
              <a:t>of </a:t>
            </a:r>
            <a:r>
              <a:rPr lang="en-US" sz="2400" dirty="0">
                <a:latin typeface="Times New Roman" pitchFamily="18" charset="0"/>
                <a:cs typeface="Times New Roman" pitchFamily="18" charset="0"/>
              </a:rPr>
              <a:t>the  blood  vessels. </a:t>
            </a:r>
            <a:endParaRPr lang="ar-SA" sz="24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4294967295"/>
          </p:nvPr>
        </p:nvSpPr>
        <p:spPr>
          <a:xfrm>
            <a:off x="8129016" y="5734050"/>
            <a:ext cx="609600" cy="521208"/>
          </a:xfrm>
          <a:prstGeom prst="rect">
            <a:avLst/>
          </a:prstGeom>
        </p:spPr>
        <p:txBody>
          <a:bodyPr/>
          <a:lstStyle/>
          <a:p>
            <a:fld id="{22293EC1-5862-44ED-A4CB-D5954F5A5689}" type="slidenum">
              <a:rPr lang="en-US" smtClean="0">
                <a:solidFill>
                  <a:prstClr val="black">
                    <a:tint val="75000"/>
                  </a:prstClr>
                </a:solidFill>
              </a:rPr>
              <a:pPr/>
              <a:t>81</a:t>
            </a:fld>
            <a:endParaRPr lang="en-US">
              <a:solidFill>
                <a:prstClr val="black">
                  <a:tint val="75000"/>
                </a:prstClr>
              </a:solidFill>
            </a:endParaRPr>
          </a:p>
        </p:txBody>
      </p:sp>
    </p:spTree>
    <p:extLst>
      <p:ext uri="{BB962C8B-B14F-4D97-AF65-F5344CB8AC3E}">
        <p14:creationId xmlns:p14="http://schemas.microsoft.com/office/powerpoint/2010/main" val="216925273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692696"/>
            <a:ext cx="8219256" cy="5781256"/>
          </a:xfrm>
        </p:spPr>
        <p:txBody>
          <a:bodyPr/>
          <a:lstStyle/>
          <a:p>
            <a:pPr algn="l" rtl="0"/>
            <a:r>
              <a:rPr lang="en-US" sz="2800" dirty="0" err="1">
                <a:solidFill>
                  <a:srgbClr val="C00000"/>
                </a:solidFill>
                <a:latin typeface="Times New Roman" pitchFamily="18" charset="0"/>
                <a:cs typeface="Times New Roman" pitchFamily="18" charset="0"/>
              </a:rPr>
              <a:t>Thromboxanes</a:t>
            </a:r>
            <a:r>
              <a:rPr lang="en-US" sz="2800" dirty="0" smtClean="0">
                <a:solidFill>
                  <a:srgbClr val="C00000"/>
                </a:solidFill>
                <a:latin typeface="Times New Roman" pitchFamily="18" charset="0"/>
                <a:cs typeface="Times New Roman" pitchFamily="18" charset="0"/>
              </a:rPr>
              <a:t>: </a:t>
            </a:r>
            <a:r>
              <a:rPr lang="en-US" sz="2800" dirty="0" smtClean="0">
                <a:latin typeface="Times New Roman" pitchFamily="18" charset="0"/>
                <a:cs typeface="Times New Roman" pitchFamily="18" charset="0"/>
              </a:rPr>
              <a:t>It is produced by </a:t>
            </a:r>
            <a:r>
              <a:rPr lang="en-US" sz="2800" dirty="0">
                <a:latin typeface="Times New Roman" pitchFamily="18" charset="0"/>
                <a:cs typeface="Times New Roman" pitchFamily="18" charset="0"/>
              </a:rPr>
              <a:t>platelets. </a:t>
            </a:r>
            <a:r>
              <a:rPr lang="en-US" sz="2800" dirty="0" smtClean="0">
                <a:latin typeface="Times New Roman" pitchFamily="18" charset="0"/>
                <a:cs typeface="Times New Roman" pitchFamily="18" charset="0"/>
              </a:rPr>
              <a:t>It  </a:t>
            </a:r>
            <a:r>
              <a:rPr lang="en-US" sz="2800" dirty="0">
                <a:latin typeface="Times New Roman" pitchFamily="18" charset="0"/>
                <a:cs typeface="Times New Roman" pitchFamily="18" charset="0"/>
              </a:rPr>
              <a:t>stimulates platelets aggregations</a:t>
            </a:r>
            <a:r>
              <a:rPr lang="en-US" sz="2800" dirty="0" smtClean="0">
                <a:latin typeface="Times New Roman" pitchFamily="18" charset="0"/>
                <a:cs typeface="Times New Roman" pitchFamily="18" charset="0"/>
              </a:rPr>
              <a:t>.</a:t>
            </a:r>
          </a:p>
          <a:p>
            <a:pPr algn="l" rtl="0"/>
            <a:r>
              <a:rPr lang="en-US" sz="2800" dirty="0" err="1" smtClean="0">
                <a:solidFill>
                  <a:srgbClr val="C00000"/>
                </a:solidFill>
                <a:latin typeface="Times New Roman" pitchFamily="18" charset="0"/>
                <a:cs typeface="Times New Roman" pitchFamily="18" charset="0"/>
              </a:rPr>
              <a:t>Leukotrienes</a:t>
            </a:r>
            <a:r>
              <a:rPr lang="en-US" sz="2800" dirty="0" smtClean="0">
                <a:latin typeface="Times New Roman" pitchFamily="18" charset="0"/>
                <a:cs typeface="Times New Roman" pitchFamily="18" charset="0"/>
              </a:rPr>
              <a:t>: they are formed by leukocytes, platelets and mast cells.</a:t>
            </a:r>
          </a:p>
          <a:p>
            <a:pPr algn="l" rtl="0"/>
            <a:r>
              <a:rPr lang="en-US" sz="2800" dirty="0">
                <a:latin typeface="Times New Roman" pitchFamily="18" charset="0"/>
                <a:cs typeface="Times New Roman" pitchFamily="18" charset="0"/>
              </a:rPr>
              <a:t>a)  Movement and aggregation of white  blood  </a:t>
            </a:r>
            <a:r>
              <a:rPr lang="en-US" sz="2800" dirty="0" smtClean="0">
                <a:latin typeface="Times New Roman" pitchFamily="18" charset="0"/>
                <a:cs typeface="Times New Roman" pitchFamily="18" charset="0"/>
              </a:rPr>
              <a:t>cells at </a:t>
            </a:r>
            <a:r>
              <a:rPr lang="en-US" sz="2800" dirty="0">
                <a:latin typeface="Times New Roman" pitchFamily="18" charset="0"/>
                <a:cs typeface="Times New Roman" pitchFamily="18" charset="0"/>
              </a:rPr>
              <a:t>the </a:t>
            </a:r>
            <a:r>
              <a:rPr lang="en-US" sz="2800" dirty="0" smtClean="0">
                <a:latin typeface="Times New Roman" pitchFamily="18" charset="0"/>
                <a:cs typeface="Times New Roman" pitchFamily="18" charset="0"/>
              </a:rPr>
              <a:t>site of inflammation (</a:t>
            </a:r>
            <a:r>
              <a:rPr lang="en-US" sz="2800" dirty="0">
                <a:latin typeface="Times New Roman" pitchFamily="18" charset="0"/>
                <a:cs typeface="Times New Roman" pitchFamily="18" charset="0"/>
              </a:rPr>
              <a:t>chemotactic  movement</a:t>
            </a:r>
            <a:r>
              <a:rPr lang="en-US" sz="2800" dirty="0" smtClean="0">
                <a:latin typeface="Times New Roman" pitchFamily="18" charset="0"/>
                <a:cs typeface="Times New Roman" pitchFamily="18" charset="0"/>
              </a:rPr>
              <a:t>)</a:t>
            </a:r>
          </a:p>
          <a:p>
            <a:pPr algn="l" rtl="0"/>
            <a:r>
              <a:rPr lang="en-US" sz="2800" dirty="0">
                <a:latin typeface="Times New Roman" pitchFamily="18" charset="0"/>
                <a:cs typeface="Times New Roman" pitchFamily="18" charset="0"/>
              </a:rPr>
              <a:t>b)  Release of </a:t>
            </a:r>
            <a:r>
              <a:rPr lang="en-US" sz="2800" dirty="0" err="1">
                <a:latin typeface="Times New Roman" pitchFamily="18" charset="0"/>
                <a:cs typeface="Times New Roman" pitchFamily="18" charset="0"/>
              </a:rPr>
              <a:t>lysosomal</a:t>
            </a: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enzymes</a:t>
            </a:r>
          </a:p>
          <a:p>
            <a:pPr eaLnBrk="1" fontAlgn="auto" hangingPunct="1">
              <a:spcBef>
                <a:spcPts val="600"/>
              </a:spcBef>
              <a:spcAft>
                <a:spcPts val="0"/>
              </a:spcAft>
              <a:buClr>
                <a:srgbClr val="FE8637"/>
              </a:buClr>
              <a:buSzPct val="70000"/>
            </a:pPr>
            <a:r>
              <a:rPr kumimoji="0" lang="en-US" sz="2400" b="0" i="0" u="none" strike="noStrike" kern="1200" cap="none" spc="0" normalizeH="0" baseline="0" noProof="0" dirty="0" smtClean="0">
                <a:ln>
                  <a:noFill/>
                </a:ln>
                <a:solidFill>
                  <a:srgbClr val="C00000"/>
                </a:solidFill>
                <a:effectLst/>
                <a:uLnTx/>
                <a:uFillTx/>
                <a:latin typeface="Century Schoolbook"/>
                <a:ea typeface="+mn-ea"/>
                <a:cs typeface="+mn-cs"/>
              </a:rPr>
              <a:t> </a:t>
            </a:r>
            <a:r>
              <a:rPr kumimoji="0" lang="en-US" sz="2800" b="0" i="0" u="none" strike="noStrike" kern="1200" cap="none" spc="0" normalizeH="0" baseline="0" noProof="0" dirty="0" err="1" smtClean="0">
                <a:ln>
                  <a:noFill/>
                </a:ln>
                <a:solidFill>
                  <a:srgbClr val="C00000"/>
                </a:solidFill>
                <a:effectLst/>
                <a:uLnTx/>
                <a:uFillTx/>
                <a:latin typeface="Century Schoolbook"/>
                <a:ea typeface="+mn-ea"/>
                <a:cs typeface="+mn-cs"/>
              </a:rPr>
              <a:t>Lipoxins</a:t>
            </a:r>
            <a:r>
              <a:rPr kumimoji="0" lang="en-US" sz="2800" b="0" i="0" u="none" strike="noStrike" kern="1200" cap="none" spc="0" normalizeH="0" baseline="0" noProof="0" dirty="0" smtClean="0">
                <a:ln>
                  <a:noFill/>
                </a:ln>
                <a:solidFill>
                  <a:srgbClr val="C00000"/>
                </a:solidFill>
                <a:effectLst/>
                <a:uLnTx/>
                <a:uFillTx/>
                <a:latin typeface="Century Schoolbook"/>
                <a:ea typeface="+mn-ea"/>
                <a:cs typeface="+mn-cs"/>
              </a:rPr>
              <a:t> </a:t>
            </a:r>
            <a:r>
              <a:rPr kumimoji="0" lang="en-US" sz="2800" b="0" i="0" u="none" strike="noStrike" kern="1200" cap="none" spc="0" normalizeH="0" baseline="0" noProof="0" dirty="0" smtClean="0">
                <a:ln>
                  <a:noFill/>
                </a:ln>
                <a:solidFill>
                  <a:prstClr val="black"/>
                </a:solidFill>
                <a:effectLst/>
                <a:uLnTx/>
                <a:uFillTx/>
                <a:latin typeface="Century Schoolbook"/>
                <a:ea typeface="+mn-ea"/>
                <a:cs typeface="+mn-cs"/>
              </a:rPr>
              <a:t>:they are present in arterial walls and have anti-inflammatory action and decrease immune response </a:t>
            </a:r>
            <a:endParaRPr kumimoji="0" lang="ar-SA" sz="2400" b="0" i="0" u="none" strike="noStrike" kern="1200" cap="none" spc="0" normalizeH="0" baseline="0" noProof="0" dirty="0" smtClean="0">
              <a:ln>
                <a:noFill/>
              </a:ln>
              <a:solidFill>
                <a:prstClr val="black"/>
              </a:solidFill>
              <a:effectLst/>
              <a:uLnTx/>
              <a:uFillTx/>
              <a:latin typeface="Century Schoolbook"/>
              <a:ea typeface="+mn-ea"/>
              <a:cs typeface="Times New Roman"/>
            </a:endParaRPr>
          </a:p>
          <a:p>
            <a:pPr marL="0" indent="0" algn="l" rtl="0">
              <a:buNone/>
            </a:pPr>
            <a:endParaRPr lang="ar-SA" sz="28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4294967295"/>
          </p:nvPr>
        </p:nvSpPr>
        <p:spPr>
          <a:xfrm>
            <a:off x="8129016" y="5734050"/>
            <a:ext cx="609600" cy="521208"/>
          </a:xfrm>
          <a:prstGeom prst="rect">
            <a:avLst/>
          </a:prstGeom>
        </p:spPr>
        <p:txBody>
          <a:bodyPr/>
          <a:lstStyle/>
          <a:p>
            <a:fld id="{22293EC1-5862-44ED-A4CB-D5954F5A5689}" type="slidenum">
              <a:rPr lang="en-US" smtClean="0">
                <a:solidFill>
                  <a:prstClr val="black">
                    <a:tint val="75000"/>
                  </a:prstClr>
                </a:solidFill>
              </a:rPr>
              <a:pPr/>
              <a:t>82</a:t>
            </a:fld>
            <a:endParaRPr lang="en-US">
              <a:solidFill>
                <a:prstClr val="black">
                  <a:tint val="75000"/>
                </a:prstClr>
              </a:solidFill>
            </a:endParaRPr>
          </a:p>
        </p:txBody>
      </p:sp>
    </p:spTree>
    <p:extLst>
      <p:ext uri="{BB962C8B-B14F-4D97-AF65-F5344CB8AC3E}">
        <p14:creationId xmlns:p14="http://schemas.microsoft.com/office/powerpoint/2010/main" val="143762556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739552"/>
          </a:xfrm>
        </p:spPr>
        <p:txBody>
          <a:bodyPr/>
          <a:lstStyle/>
          <a:p>
            <a:endParaRPr lang="ar-SA" dirty="0"/>
          </a:p>
        </p:txBody>
      </p:sp>
      <p:sp>
        <p:nvSpPr>
          <p:cNvPr id="3" name="عنصر نائب للمحتوى 2"/>
          <p:cNvSpPr>
            <a:spLocks noGrp="1"/>
          </p:cNvSpPr>
          <p:nvPr>
            <p:ph idx="1"/>
          </p:nvPr>
        </p:nvSpPr>
        <p:spPr>
          <a:xfrm>
            <a:off x="457200" y="1600200"/>
            <a:ext cx="8147248" cy="4873752"/>
          </a:xfrm>
        </p:spPr>
        <p:txBody>
          <a:bodyPr/>
          <a:lstStyle/>
          <a:p>
            <a:pPr algn="l" rtl="0"/>
            <a:r>
              <a:rPr lang="en-US" dirty="0" smtClean="0">
                <a:solidFill>
                  <a:srgbClr val="0070C0"/>
                </a:solidFill>
                <a:latin typeface="Times New Roman" pitchFamily="18" charset="0"/>
                <a:cs typeface="Times New Roman" pitchFamily="18" charset="0"/>
              </a:rPr>
              <a:t>Plasma lipids </a:t>
            </a:r>
            <a:r>
              <a:rPr lang="en-US" dirty="0" smtClean="0"/>
              <a:t>:</a:t>
            </a:r>
            <a:r>
              <a:rPr lang="en-US" sz="2800" dirty="0">
                <a:latin typeface="Times New Roman" pitchFamily="18" charset="0"/>
                <a:cs typeface="Times New Roman" pitchFamily="18" charset="0"/>
              </a:rPr>
              <a:t>during fasting total plasma lipids concentration ranges from 360-820mg\dl .They include:</a:t>
            </a:r>
          </a:p>
          <a:p>
            <a:pPr algn="l" rtl="0"/>
            <a:r>
              <a:rPr lang="en-US" sz="2800" dirty="0">
                <a:latin typeface="Times New Roman" pitchFamily="18" charset="0"/>
                <a:cs typeface="Times New Roman" pitchFamily="18" charset="0"/>
              </a:rPr>
              <a:t>Cholesterol :140-220mg\dl</a:t>
            </a:r>
          </a:p>
          <a:p>
            <a:pPr algn="l" rtl="0"/>
            <a:r>
              <a:rPr lang="en-US" sz="2800" dirty="0">
                <a:latin typeface="Times New Roman" pitchFamily="18" charset="0"/>
                <a:cs typeface="Times New Roman" pitchFamily="18" charset="0"/>
              </a:rPr>
              <a:t>Phospholipids:150-200mg\dl</a:t>
            </a:r>
          </a:p>
          <a:p>
            <a:pPr algn="l" rtl="0"/>
            <a:r>
              <a:rPr lang="en-US" sz="2800" dirty="0">
                <a:latin typeface="Times New Roman" pitchFamily="18" charset="0"/>
                <a:cs typeface="Times New Roman" pitchFamily="18" charset="0"/>
              </a:rPr>
              <a:t>Triacylglycerol's: 40-160mg\dl</a:t>
            </a:r>
          </a:p>
          <a:p>
            <a:pPr algn="l" rtl="0"/>
            <a:r>
              <a:rPr lang="en-US" sz="2800" dirty="0">
                <a:latin typeface="Times New Roman" pitchFamily="18" charset="0"/>
                <a:cs typeface="Times New Roman" pitchFamily="18" charset="0"/>
              </a:rPr>
              <a:t>Free fatty acids :6-16mg\dl</a:t>
            </a:r>
          </a:p>
          <a:p>
            <a:pPr algn="l" rtl="0"/>
            <a:endParaRPr lang="ar-SA" dirty="0"/>
          </a:p>
        </p:txBody>
      </p:sp>
      <p:sp>
        <p:nvSpPr>
          <p:cNvPr id="4" name="عنصر نائب لرقم الشريحة 3"/>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83</a:t>
            </a:fld>
            <a:endParaRPr lang="en-US">
              <a:solidFill>
                <a:prstClr val="black">
                  <a:tint val="75000"/>
                </a:prstClr>
              </a:solidFill>
            </a:endParaRPr>
          </a:p>
        </p:txBody>
      </p:sp>
    </p:spTree>
    <p:extLst>
      <p:ext uri="{BB962C8B-B14F-4D97-AF65-F5344CB8AC3E}">
        <p14:creationId xmlns:p14="http://schemas.microsoft.com/office/powerpoint/2010/main" val="364701991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Content Placeholder 2"/>
          <p:cNvSpPr>
            <a:spLocks noGrp="1"/>
          </p:cNvSpPr>
          <p:nvPr>
            <p:ph idx="1"/>
          </p:nvPr>
        </p:nvSpPr>
        <p:spPr>
          <a:xfrm>
            <a:off x="228600" y="548680"/>
            <a:ext cx="8591872" cy="6309320"/>
          </a:xfrm>
        </p:spPr>
        <p:txBody>
          <a:bodyPr>
            <a:normAutofit fontScale="70000" lnSpcReduction="20000"/>
          </a:bodyPr>
          <a:lstStyle/>
          <a:p>
            <a:pPr algn="l" rtl="0">
              <a:buFont typeface="Arial" pitchFamily="34" charset="0"/>
              <a:buNone/>
            </a:pPr>
            <a:r>
              <a:rPr lang="en-US" altLang="en-US" dirty="0" smtClean="0">
                <a:solidFill>
                  <a:srgbClr val="C00000"/>
                </a:solidFill>
                <a:latin typeface="Times New Roman" pitchFamily="18" charset="0"/>
                <a:cs typeface="Times New Roman" pitchFamily="18" charset="0"/>
              </a:rPr>
              <a:t>Clinical correlation:</a:t>
            </a:r>
          </a:p>
          <a:p>
            <a:pPr algn="l" rtl="0">
              <a:buFont typeface="Arial" pitchFamily="34" charset="0"/>
              <a:buNone/>
            </a:pPr>
            <a:r>
              <a:rPr lang="en-US" altLang="en-US" b="1" dirty="0" smtClean="0">
                <a:latin typeface="Times New Roman" pitchFamily="18" charset="0"/>
                <a:cs typeface="Times New Roman" pitchFamily="18" charset="0"/>
              </a:rPr>
              <a:t>Fatty liver:</a:t>
            </a:r>
          </a:p>
          <a:p>
            <a:pPr algn="l" rtl="0">
              <a:buFont typeface="Arial" pitchFamily="34" charset="0"/>
              <a:buNone/>
            </a:pPr>
            <a:r>
              <a:rPr lang="en-US" altLang="en-US" sz="3300" dirty="0">
                <a:latin typeface="Times New Roman" pitchFamily="18" charset="0"/>
                <a:cs typeface="Times New Roman" pitchFamily="18" charset="0"/>
              </a:rPr>
              <a:t>Fatty liver is the excessive accumulation of fat</a:t>
            </a:r>
          </a:p>
          <a:p>
            <a:pPr algn="l" rtl="0">
              <a:buFont typeface="Arial" pitchFamily="34" charset="0"/>
              <a:buNone/>
            </a:pPr>
            <a:r>
              <a:rPr lang="en-US" altLang="en-US" sz="3300" dirty="0">
                <a:latin typeface="Times New Roman" pitchFamily="18" charset="0"/>
                <a:cs typeface="Times New Roman" pitchFamily="18" charset="0"/>
              </a:rPr>
              <a:t>primarily neutral fat, triacylglycerol  in the liver for a long time results in liver fibrosis.</a:t>
            </a:r>
          </a:p>
          <a:p>
            <a:pPr algn="l" rtl="0">
              <a:buFont typeface="Arial" pitchFamily="34" charset="0"/>
              <a:buNone/>
            </a:pPr>
            <a:r>
              <a:rPr lang="en-US" altLang="en-US" sz="2600" b="1" dirty="0" smtClean="0">
                <a:solidFill>
                  <a:srgbClr val="C00000"/>
                </a:solidFill>
              </a:rPr>
              <a:t>Causes:</a:t>
            </a:r>
          </a:p>
          <a:p>
            <a:pPr algn="l" rtl="0">
              <a:buFont typeface="Wingdings" pitchFamily="2" charset="2"/>
              <a:buChar char="§"/>
            </a:pPr>
            <a:r>
              <a:rPr lang="en-US" altLang="en-US" sz="3300" dirty="0">
                <a:latin typeface="Times New Roman" pitchFamily="18" charset="0"/>
                <a:cs typeface="Times New Roman" pitchFamily="18" charset="0"/>
              </a:rPr>
              <a:t>Causes of Fatty Liver</a:t>
            </a:r>
          </a:p>
          <a:p>
            <a:pPr algn="l" rtl="0">
              <a:buFont typeface="Wingdings" pitchFamily="2" charset="2"/>
              <a:buChar char="§"/>
            </a:pPr>
            <a:r>
              <a:rPr lang="en-US" altLang="en-US" sz="3300" dirty="0">
                <a:latin typeface="Times New Roman" pitchFamily="18" charset="0"/>
                <a:cs typeface="Times New Roman" pitchFamily="18" charset="0"/>
              </a:rPr>
              <a:t>Fatty liver may occur due to:</a:t>
            </a:r>
          </a:p>
          <a:p>
            <a:pPr algn="l" rtl="0">
              <a:buFont typeface="Wingdings" pitchFamily="2" charset="2"/>
              <a:buChar char="§"/>
            </a:pPr>
            <a:r>
              <a:rPr lang="en-US" altLang="en-US" sz="3300" dirty="0">
                <a:latin typeface="Times New Roman" pitchFamily="18" charset="0"/>
                <a:cs typeface="Times New Roman" pitchFamily="18" charset="0"/>
              </a:rPr>
              <a:t>1. Overproduction of triacylglycerol in liver.</a:t>
            </a:r>
          </a:p>
          <a:p>
            <a:pPr algn="l" rtl="0">
              <a:buFont typeface="Wingdings" pitchFamily="2" charset="2"/>
              <a:buChar char="§"/>
            </a:pPr>
            <a:r>
              <a:rPr lang="en-US" altLang="en-US" sz="3300" dirty="0">
                <a:latin typeface="Times New Roman" pitchFamily="18" charset="0"/>
                <a:cs typeface="Times New Roman" pitchFamily="18" charset="0"/>
              </a:rPr>
              <a:t>2. Impaired synthesis of VLDL</a:t>
            </a:r>
          </a:p>
          <a:p>
            <a:pPr marL="0" indent="0">
              <a:buNone/>
            </a:pPr>
            <a:r>
              <a:rPr lang="en-US" altLang="en-US" dirty="0" smtClean="0"/>
              <a:t> </a:t>
            </a:r>
            <a:r>
              <a:rPr lang="en-US" altLang="en-US" sz="4100" dirty="0">
                <a:solidFill>
                  <a:srgbClr val="C00000"/>
                </a:solidFill>
                <a:latin typeface="Times New Roman" pitchFamily="18" charset="0"/>
                <a:cs typeface="Times New Roman" pitchFamily="18" charset="0"/>
              </a:rPr>
              <a:t>Factors that Cause Fatty Liver.</a:t>
            </a:r>
          </a:p>
          <a:p>
            <a:pPr algn="l" rtl="0">
              <a:buFont typeface="Wingdings" pitchFamily="2" charset="2"/>
              <a:buChar char="§"/>
            </a:pPr>
            <a:r>
              <a:rPr lang="en-US" altLang="en-US" dirty="0"/>
              <a:t>1</a:t>
            </a:r>
            <a:r>
              <a:rPr lang="en-US" altLang="en-US" sz="3300" dirty="0">
                <a:latin typeface="Times New Roman" pitchFamily="18" charset="0"/>
                <a:cs typeface="Times New Roman" pitchFamily="18" charset="0"/>
              </a:rPr>
              <a:t>. High fat diet:  Due to increased supply of free fatty acids from the diet, capacity of liver for lipoprotein formation is outweighed.</a:t>
            </a:r>
          </a:p>
          <a:p>
            <a:pPr algn="l" rtl="0">
              <a:buFont typeface="Wingdings" pitchFamily="2" charset="2"/>
              <a:buChar char="§"/>
            </a:pPr>
            <a:r>
              <a:rPr lang="en-US" altLang="en-US" sz="3300" dirty="0">
                <a:latin typeface="Times New Roman" pitchFamily="18" charset="0"/>
                <a:cs typeface="Times New Roman" pitchFamily="18" charset="0"/>
              </a:rPr>
              <a:t>2. Starvation or uncontrolled diabetes mellitus or insulin insufficiency:  Due to increased mobilization of free fatty acids from adipose tissue.</a:t>
            </a:r>
          </a:p>
          <a:p>
            <a:pPr algn="l" rtl="0">
              <a:buFont typeface="Arial" pitchFamily="34" charset="0"/>
              <a:buNone/>
            </a:pPr>
            <a:endParaRPr lang="en-US" altLang="en-US" sz="2800" dirty="0" smtClean="0">
              <a:solidFill>
                <a:srgbClr val="C00000"/>
              </a:solidFill>
            </a:endParaRPr>
          </a:p>
        </p:txBody>
      </p:sp>
    </p:spTree>
    <p:extLst>
      <p:ext uri="{BB962C8B-B14F-4D97-AF65-F5344CB8AC3E}">
        <p14:creationId xmlns:p14="http://schemas.microsoft.com/office/powerpoint/2010/main" val="3353192829"/>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700808"/>
            <a:ext cx="8003232" cy="4773144"/>
          </a:xfrm>
        </p:spPr>
        <p:txBody>
          <a:bodyPr/>
          <a:lstStyle/>
          <a:p>
            <a:pPr algn="l" rtl="0"/>
            <a:r>
              <a:rPr lang="en-US" sz="2800" dirty="0">
                <a:latin typeface="Times New Roman" pitchFamily="18" charset="0"/>
                <a:cs typeface="Times New Roman" pitchFamily="18" charset="0"/>
              </a:rPr>
              <a:t>3. Alcoholism:  Due to increased hepatic triacylglycerol synthesis and decreased fatty acid oxidation</a:t>
            </a:r>
          </a:p>
          <a:p>
            <a:pPr algn="l" rtl="0"/>
            <a:r>
              <a:rPr lang="en-US" sz="2800" dirty="0">
                <a:latin typeface="Times New Roman" pitchFamily="18" charset="0"/>
                <a:cs typeface="Times New Roman" pitchFamily="18" charset="0"/>
              </a:rPr>
              <a:t>4-High cholesterol diet: Excess amount of cholesterol in diet competes for essential fatty acids for esterification</a:t>
            </a:r>
          </a:p>
          <a:p>
            <a:pPr algn="l" rtl="0"/>
            <a:r>
              <a:rPr lang="en-US" sz="2800" dirty="0">
                <a:latin typeface="Times New Roman" pitchFamily="18" charset="0"/>
                <a:cs typeface="Times New Roman" pitchFamily="18" charset="0"/>
              </a:rPr>
              <a:t>5-Use of certain chemicals: which  lead and arsenic</a:t>
            </a:r>
          </a:p>
          <a:p>
            <a:pPr marL="0" indent="0" algn="l" rtl="0">
              <a:buNone/>
            </a:pPr>
            <a:r>
              <a:rPr lang="en-US" sz="2800" dirty="0">
                <a:latin typeface="Times New Roman" pitchFamily="18" charset="0"/>
                <a:cs typeface="Times New Roman" pitchFamily="18" charset="0"/>
              </a:rPr>
              <a:t> inhibit protein biosynthesis and impair formation of</a:t>
            </a:r>
          </a:p>
          <a:p>
            <a:pPr marL="0" indent="0" algn="l" rtl="0">
              <a:buNone/>
            </a:pPr>
            <a:r>
              <a:rPr lang="en-US" dirty="0" smtClean="0"/>
              <a:t> </a:t>
            </a:r>
            <a:r>
              <a:rPr lang="en-US" sz="2800" dirty="0" err="1">
                <a:latin typeface="Times New Roman" pitchFamily="18" charset="0"/>
                <a:cs typeface="Times New Roman" pitchFamily="18" charset="0"/>
              </a:rPr>
              <a:t>apolipoprotein</a:t>
            </a:r>
            <a:endParaRPr lang="ar-SA" sz="2800" dirty="0">
              <a:latin typeface="Times New Roman" pitchFamily="18" charset="0"/>
              <a:cs typeface="Times New Roman" pitchFamily="18" charset="0"/>
            </a:endParaRPr>
          </a:p>
        </p:txBody>
      </p:sp>
      <p:sp>
        <p:nvSpPr>
          <p:cNvPr id="4" name="عنصر نائب لرقم الشريحة 3"/>
          <p:cNvSpPr>
            <a:spLocks noGrp="1"/>
          </p:cNvSpPr>
          <p:nvPr>
            <p:ph type="sldNum" sz="quarter" idx="11"/>
          </p:nvPr>
        </p:nvSpPr>
        <p:spPr/>
        <p:txBody>
          <a:bodyPr/>
          <a:lstStyle/>
          <a:p>
            <a:pPr rtl="0"/>
            <a:fld id="{22293EC1-5862-44ED-A4CB-D5954F5A5689}" type="slidenum">
              <a:rPr lang="en-US" smtClean="0">
                <a:solidFill>
                  <a:prstClr val="black">
                    <a:tint val="75000"/>
                  </a:prstClr>
                </a:solidFill>
              </a:rPr>
              <a:pPr rtl="0"/>
              <a:t>85</a:t>
            </a:fld>
            <a:endParaRPr lang="en-US">
              <a:solidFill>
                <a:prstClr val="black">
                  <a:tint val="75000"/>
                </a:prstClr>
              </a:solidFill>
            </a:endParaRPr>
          </a:p>
        </p:txBody>
      </p:sp>
    </p:spTree>
    <p:extLst>
      <p:ext uri="{BB962C8B-B14F-4D97-AF65-F5344CB8AC3E}">
        <p14:creationId xmlns:p14="http://schemas.microsoft.com/office/powerpoint/2010/main" val="21461850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246712"/>
          </a:xfrm>
        </p:spPr>
        <p:txBody>
          <a:bodyPr/>
          <a:lstStyle/>
          <a:p>
            <a:r>
              <a:rPr lang="en-US" sz="2600" dirty="0">
                <a:latin typeface="Times New Roman" pitchFamily="18" charset="0"/>
                <a:cs typeface="Times New Roman" pitchFamily="18" charset="0"/>
              </a:rPr>
              <a:t>Chylomicrons are composed of:</a:t>
            </a:r>
          </a:p>
          <a:p>
            <a:r>
              <a:rPr lang="en-US" sz="2600" dirty="0">
                <a:latin typeface="Times New Roman" pitchFamily="18" charset="0"/>
                <a:cs typeface="Times New Roman" pitchFamily="18" charset="0"/>
              </a:rPr>
              <a:t>– </a:t>
            </a:r>
            <a:r>
              <a:rPr lang="en-US" sz="2600" dirty="0" smtClean="0">
                <a:latin typeface="Times New Roman" pitchFamily="18" charset="0"/>
                <a:cs typeface="Times New Roman" pitchFamily="18" charset="0"/>
              </a:rPr>
              <a:t>Triacylglycerol's </a:t>
            </a:r>
            <a:r>
              <a:rPr lang="en-US" sz="2600" dirty="0">
                <a:latin typeface="Times New Roman" pitchFamily="18" charset="0"/>
                <a:cs typeface="Times New Roman" pitchFamily="18" charset="0"/>
              </a:rPr>
              <a:t>(85 – 90%)</a:t>
            </a:r>
          </a:p>
          <a:p>
            <a:r>
              <a:rPr lang="en-US" sz="2600" dirty="0">
                <a:latin typeface="Times New Roman" pitchFamily="18" charset="0"/>
                <a:cs typeface="Times New Roman" pitchFamily="18" charset="0"/>
              </a:rPr>
              <a:t>– Cholesterol and cholesterol ester (5%)</a:t>
            </a:r>
          </a:p>
          <a:p>
            <a:r>
              <a:rPr lang="en-US" sz="2600" dirty="0">
                <a:latin typeface="Times New Roman" pitchFamily="18" charset="0"/>
                <a:cs typeface="Times New Roman" pitchFamily="18" charset="0"/>
              </a:rPr>
              <a:t>– Phospholipids (7%)</a:t>
            </a:r>
          </a:p>
          <a:p>
            <a:r>
              <a:rPr lang="en-US" sz="2600" dirty="0">
                <a:latin typeface="Times New Roman" pitchFamily="18" charset="0"/>
                <a:cs typeface="Times New Roman" pitchFamily="18" charset="0"/>
              </a:rPr>
              <a:t>– Protein (</a:t>
            </a:r>
            <a:r>
              <a:rPr lang="en-US" sz="2600" dirty="0" err="1">
                <a:latin typeface="Times New Roman" pitchFamily="18" charset="0"/>
                <a:cs typeface="Times New Roman" pitchFamily="18" charset="0"/>
              </a:rPr>
              <a:t>apolipoprotein</a:t>
            </a:r>
            <a:r>
              <a:rPr lang="en-US" sz="2600" dirty="0">
                <a:latin typeface="Times New Roman" pitchFamily="18" charset="0"/>
                <a:cs typeface="Times New Roman" pitchFamily="18" charset="0"/>
              </a:rPr>
              <a:t> B-48, 1–2</a:t>
            </a:r>
            <a:r>
              <a:rPr lang="en-US" sz="2600" dirty="0" smtClean="0">
                <a:latin typeface="Times New Roman" pitchFamily="18" charset="0"/>
                <a:cs typeface="Times New Roman" pitchFamily="18" charset="0"/>
              </a:rPr>
              <a:t>%).</a:t>
            </a:r>
          </a:p>
        </p:txBody>
      </p:sp>
      <p:sp>
        <p:nvSpPr>
          <p:cNvPr id="5" name="عنصر نائب لرقم الشريحة 4"/>
          <p:cNvSpPr>
            <a:spLocks noGrp="1"/>
          </p:cNvSpPr>
          <p:nvPr>
            <p:ph type="sldNum" sz="quarter" idx="11"/>
          </p:nvPr>
        </p:nvSpPr>
        <p:spPr/>
        <p:txBody>
          <a:bodyPr/>
          <a:lstStyle/>
          <a:p>
            <a:pPr>
              <a:defRPr/>
            </a:pPr>
            <a:fld id="{2076DA3B-6F78-4502-9AEA-B772DB65BF97}" type="slidenum">
              <a:rPr lang="en-US" smtClean="0">
                <a:solidFill>
                  <a:srgbClr val="000000"/>
                </a:solidFill>
              </a:rPr>
              <a:pPr>
                <a:defRPr/>
              </a:pPr>
              <a:t>9</a:t>
            </a:fld>
            <a:endParaRPr lang="en-US">
              <a:solidFill>
                <a:srgbClr val="000000"/>
              </a:solidFill>
            </a:endParaRPr>
          </a:p>
        </p:txBody>
      </p:sp>
    </p:spTree>
    <p:extLst>
      <p:ext uri="{BB962C8B-B14F-4D97-AF65-F5344CB8AC3E}">
        <p14:creationId xmlns:p14="http://schemas.microsoft.com/office/powerpoint/2010/main" val="2040027117"/>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23202</TotalTime>
  <Words>4095</Words>
  <Application>Microsoft Office PowerPoint</Application>
  <PresentationFormat>عرض على الشاشة (3:4)‏</PresentationFormat>
  <Paragraphs>450</Paragraphs>
  <Slides>85</Slides>
  <Notes>3</Notes>
  <HiddenSlides>0</HiddenSlides>
  <MMClips>0</MMClips>
  <ScaleCrop>false</ScaleCrop>
  <HeadingPairs>
    <vt:vector size="4" baseType="variant">
      <vt:variant>
        <vt:lpstr>نسق</vt:lpstr>
      </vt:variant>
      <vt:variant>
        <vt:i4>1</vt:i4>
      </vt:variant>
      <vt:variant>
        <vt:lpstr>عناوين الشرائح</vt:lpstr>
      </vt:variant>
      <vt:variant>
        <vt:i4>85</vt:i4>
      </vt:variant>
    </vt:vector>
  </HeadingPairs>
  <TitlesOfParts>
    <vt:vector size="86" baseType="lpstr">
      <vt:lpstr>Pixel</vt:lpstr>
      <vt:lpstr>Lipid Metabolism</vt:lpstr>
      <vt:lpstr> INTRODUCTION</vt:lpstr>
      <vt:lpstr>IMPORTANCE OF LIPIDS IN DIET</vt:lpstr>
      <vt:lpstr>DIGESTION OF LIPID </vt:lpstr>
      <vt:lpstr> DIGESTION of lipid </vt:lpstr>
      <vt:lpstr>عرض تقديمي في PowerPoint</vt:lpstr>
      <vt:lpstr>عرض تقديمي في PowerPoint</vt:lpstr>
      <vt:lpstr>ABSORPTION OF LIPIDS:</vt:lpstr>
      <vt:lpstr>عرض تقديمي في PowerPoint</vt:lpstr>
      <vt:lpstr>عرض تقديمي في PowerPoint</vt:lpstr>
      <vt:lpstr>Errors of lipids digestion and absorption</vt:lpstr>
      <vt:lpstr>عرض تقديمي في PowerPoint</vt:lpstr>
      <vt:lpstr>عرض تقديمي في PowerPoint</vt:lpstr>
      <vt:lpstr> B-LIPOLYSIS </vt:lpstr>
      <vt:lpstr>Mechanism of lipolysis </vt:lpstr>
      <vt:lpstr>Fate of products of lipolysis:</vt:lpstr>
      <vt:lpstr>Regulation of lipolysis</vt:lpstr>
      <vt:lpstr>FATTY ACID OXIDATION</vt:lpstr>
      <vt:lpstr>Stages of fatty acid oxidation </vt:lpstr>
      <vt:lpstr>1: Activation of Fatty Acids</vt:lpstr>
      <vt:lpstr>عرض تقديمي في PowerPoint</vt:lpstr>
      <vt:lpstr>عرض تقديمي في PowerPoint</vt:lpstr>
      <vt:lpstr>2- Degradation </vt:lpstr>
      <vt:lpstr> Beta oxidation steps for Palmitic acid </vt:lpstr>
      <vt:lpstr>Energy yield from the  β -oxidation of fatty acids </vt:lpstr>
      <vt:lpstr>عرض تقديمي في PowerPoint</vt:lpstr>
      <vt:lpstr>عرض تقديمي في PowerPoint</vt:lpstr>
      <vt:lpstr>Importance  (functions)  of β -oxidation</vt:lpstr>
      <vt:lpstr>oxidation of a Fatty Acid with Odd Number of Carbon Atoms</vt:lpstr>
      <vt:lpstr>α-Oxidation of fatty acids</vt:lpstr>
      <vt:lpstr>عرض تقديمي في PowerPoint</vt:lpstr>
      <vt:lpstr>Omega (ω-Oxidation of fatty acids)</vt:lpstr>
      <vt:lpstr>Source and fate of active acetate (acetyl COA)</vt:lpstr>
      <vt:lpstr>KETONE BODY METABOLISM</vt:lpstr>
      <vt:lpstr>FUNCTIONS (IMPORTANCE)  OF KETONE BODIES</vt:lpstr>
      <vt:lpstr> SYNTHESIS OF KETONE BODIES (KETOGENESIS)</vt:lpstr>
      <vt:lpstr>عرض تقديمي في PowerPoint</vt:lpstr>
      <vt:lpstr>Oxidation of ketone bodies (ketolysis)</vt:lpstr>
      <vt:lpstr>عرض تقديمي في PowerPoint</vt:lpstr>
      <vt:lpstr>Causes of ketosis </vt:lpstr>
      <vt:lpstr> Regulation of ketogenesis </vt:lpstr>
      <vt:lpstr>FATTY ACIDS SYNTHYESIS </vt:lpstr>
      <vt:lpstr>عرض تقديمي في PowerPoint</vt:lpstr>
      <vt:lpstr>Extra mitochondrial fatty acid synthesis </vt:lpstr>
      <vt:lpstr>عرض تقديمي في PowerPoint</vt:lpstr>
      <vt:lpstr>عرض تقديمي في PowerPoint</vt:lpstr>
      <vt:lpstr>Carboxylation of acetyl-CoA to malonyl-CoA</vt:lpstr>
      <vt:lpstr>عرض تقديمي في PowerPoint</vt:lpstr>
      <vt:lpstr>Reactions of fatty acid synthase complex</vt:lpstr>
      <vt:lpstr>عرض تقديمي في PowerPoint</vt:lpstr>
      <vt:lpstr>عرض تقديمي في PowerPoint</vt:lpstr>
      <vt:lpstr> MICROSOMAL PATHWAY FOR  FATTY ACID SYNTHESIS</vt:lpstr>
      <vt:lpstr>عرض تقديمي في PowerPoint</vt:lpstr>
      <vt:lpstr>Regulation of fatty acid synthesis </vt:lpstr>
      <vt:lpstr>LIPOGENESIS</vt:lpstr>
      <vt:lpstr>عرض تقديمي في PowerPoint</vt:lpstr>
      <vt:lpstr>Metabolism of cholesterol </vt:lpstr>
      <vt:lpstr>SYNTHESIS OF CHOLESTEROL</vt:lpstr>
      <vt:lpstr>عرض تقديمي في PowerPoint</vt:lpstr>
      <vt:lpstr>عرض تقديمي في PowerPoint</vt:lpstr>
      <vt:lpstr>Regulation of Cholesterol Synthesis</vt:lpstr>
      <vt:lpstr>FUNCTIONS  OF CHOLESTEROL</vt:lpstr>
      <vt:lpstr> PLASMA CHOLESTEROL</vt:lpstr>
      <vt:lpstr>عرض تقديمي في PowerPoint</vt:lpstr>
      <vt:lpstr>عرض تقديمي في PowerPoint</vt:lpstr>
      <vt:lpstr>LIPOPROTEIN METABOLISM</vt:lpstr>
      <vt:lpstr>Structure of lipoprotein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LDL/HDL Ratio</vt:lpstr>
      <vt:lpstr>Eicosanoids</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Lipid Metabolism</dc:title>
  <dc:creator>h</dc:creator>
  <cp:lastModifiedBy>h</cp:lastModifiedBy>
  <cp:revision>410</cp:revision>
  <dcterms:created xsi:type="dcterms:W3CDTF">2018-05-21T07:16:40Z</dcterms:created>
  <dcterms:modified xsi:type="dcterms:W3CDTF">2020-10-19T17:51:25Z</dcterms:modified>
</cp:coreProperties>
</file>