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327" r:id="rId2"/>
    <p:sldId id="362" r:id="rId3"/>
    <p:sldId id="363" r:id="rId4"/>
    <p:sldId id="269" r:id="rId5"/>
    <p:sldId id="354" r:id="rId6"/>
    <p:sldId id="343" r:id="rId7"/>
    <p:sldId id="348" r:id="rId8"/>
    <p:sldId id="331" r:id="rId9"/>
    <p:sldId id="357" r:id="rId10"/>
    <p:sldId id="359" r:id="rId11"/>
    <p:sldId id="361" r:id="rId12"/>
    <p:sldId id="350" r:id="rId13"/>
    <p:sldId id="345" r:id="rId14"/>
    <p:sldId id="339" r:id="rId15"/>
  </p:sldIdLst>
  <p:sldSz cx="9144000" cy="6858000" type="screen4x3"/>
  <p:notesSz cx="9144000" cy="6858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58" autoAdjust="0"/>
    <p:restoredTop sz="99671" autoAdjust="0"/>
  </p:normalViewPr>
  <p:slideViewPr>
    <p:cSldViewPr>
      <p:cViewPr>
        <p:scale>
          <a:sx n="100" d="100"/>
          <a:sy n="100" d="100"/>
        </p:scale>
        <p:origin x="-1072"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AD5C64-AB5B-4EB9-BFB4-06FD1B10F98F}"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01BC6E3D-38BC-4049-AE5D-876CCF63E9B4}" type="pres">
      <dgm:prSet presAssocID="{04AD5C64-AB5B-4EB9-BFB4-06FD1B10F98F}" presName="Name0" presStyleCnt="0">
        <dgm:presLayoutVars>
          <dgm:chMax val="1"/>
          <dgm:dir/>
          <dgm:animLvl val="ctr"/>
          <dgm:resizeHandles val="exact"/>
        </dgm:presLayoutVars>
      </dgm:prSet>
      <dgm:spPr/>
      <dgm:t>
        <a:bodyPr/>
        <a:lstStyle/>
        <a:p>
          <a:endParaRPr lang="es-ES"/>
        </a:p>
      </dgm:t>
    </dgm:pt>
  </dgm:ptLst>
  <dgm:cxnLst>
    <dgm:cxn modelId="{3F01A5F3-A020-4C8F-8130-6B8AA9DF02E6}" type="presOf" srcId="{04AD5C64-AB5B-4EB9-BFB4-06FD1B10F98F}" destId="{01BC6E3D-38BC-4049-AE5D-876CCF63E9B4}" srcOrd="0"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E01E79-F3BE-41FF-AF78-20D930883260}" type="doc">
      <dgm:prSet loTypeId="urn:microsoft.com/office/officeart/2005/8/layout/equation1" loCatId="relationship" qsTypeId="urn:microsoft.com/office/officeart/2005/8/quickstyle/simple1" qsCatId="simple" csTypeId="urn:microsoft.com/office/officeart/2005/8/colors/accent1_2" csCatId="accent1" phldr="1"/>
      <dgm:spPr/>
    </dgm:pt>
    <dgm:pt modelId="{833AA5E5-49BF-4252-8DF4-71E543E0FF78}">
      <dgm:prSet phldrT="[Texto]"/>
      <dgm:spPr/>
      <dgm:t>
        <a:bodyPr/>
        <a:lstStyle/>
        <a:p>
          <a:r>
            <a:rPr lang="es-ES_tradnl" dirty="0" smtClean="0">
              <a:latin typeface="Garamond" pitchFamily="18" charset="0"/>
            </a:rPr>
            <a:t>Algunas materias administrativas son entregadas al conocimiento de la «justicia ordinaria»: responsabilidad y acciones ante Cortes</a:t>
          </a:r>
          <a:endParaRPr lang="es-ES" dirty="0">
            <a:latin typeface="Garamond" pitchFamily="18" charset="0"/>
          </a:endParaRPr>
        </a:p>
      </dgm:t>
    </dgm:pt>
    <dgm:pt modelId="{F73BF5F7-6167-4BFE-A75E-F46F7FF3CDD1}" type="parTrans" cxnId="{FCE653EB-FAC8-4EA8-831B-CCD880B20DBD}">
      <dgm:prSet/>
      <dgm:spPr/>
      <dgm:t>
        <a:bodyPr/>
        <a:lstStyle/>
        <a:p>
          <a:endParaRPr lang="es-ES"/>
        </a:p>
      </dgm:t>
    </dgm:pt>
    <dgm:pt modelId="{22DD0CBF-D857-48D5-BFB6-93383CE137D8}" type="sibTrans" cxnId="{FCE653EB-FAC8-4EA8-831B-CCD880B20DBD}">
      <dgm:prSet/>
      <dgm:spPr/>
      <dgm:t>
        <a:bodyPr/>
        <a:lstStyle/>
        <a:p>
          <a:endParaRPr lang="es-ES"/>
        </a:p>
      </dgm:t>
    </dgm:pt>
    <dgm:pt modelId="{1F1AE062-0A87-4362-B8C9-0AAEA22F183E}">
      <dgm:prSet phldrT="[Texto]"/>
      <dgm:spPr/>
      <dgm:t>
        <a:bodyPr/>
        <a:lstStyle/>
        <a:p>
          <a:r>
            <a:rPr lang="es-ES_tradnl" dirty="0" smtClean="0">
              <a:latin typeface="Garamond" pitchFamily="18" charset="0"/>
            </a:rPr>
            <a:t>Nuevos órganos que resuelven acciones especializadísimas: algunos fuera del Poder Judicial</a:t>
          </a:r>
          <a:endParaRPr lang="es-ES" dirty="0">
            <a:latin typeface="Garamond" pitchFamily="18" charset="0"/>
          </a:endParaRPr>
        </a:p>
      </dgm:t>
    </dgm:pt>
    <dgm:pt modelId="{6745B31B-6042-4B69-8978-4EABA4DE326B}" type="parTrans" cxnId="{283D61BA-1EF8-4FC5-94E5-36A9A77F8137}">
      <dgm:prSet/>
      <dgm:spPr/>
      <dgm:t>
        <a:bodyPr/>
        <a:lstStyle/>
        <a:p>
          <a:endParaRPr lang="es-ES"/>
        </a:p>
      </dgm:t>
    </dgm:pt>
    <dgm:pt modelId="{2E68AEBC-EE30-49EB-8C9B-A90E120DAC9D}" type="sibTrans" cxnId="{283D61BA-1EF8-4FC5-94E5-36A9A77F8137}">
      <dgm:prSet/>
      <dgm:spPr/>
      <dgm:t>
        <a:bodyPr/>
        <a:lstStyle/>
        <a:p>
          <a:endParaRPr lang="es-ES"/>
        </a:p>
      </dgm:t>
    </dgm:pt>
    <dgm:pt modelId="{910878B2-6CBB-4EC1-AEC4-C829D7D19877}">
      <dgm:prSet phldrT="[Texto]"/>
      <dgm:spPr/>
      <dgm:t>
        <a:bodyPr/>
        <a:lstStyle/>
        <a:p>
          <a:r>
            <a:rPr lang="es-ES_tradnl" dirty="0" smtClean="0">
              <a:latin typeface="Garamond" pitchFamily="18" charset="0"/>
            </a:rPr>
            <a:t> Cambio de paradigma y Tendencia firme: Justicia </a:t>
          </a:r>
          <a:r>
            <a:rPr lang="es-ES_tradnl" dirty="0" err="1" smtClean="0">
              <a:latin typeface="Garamond" pitchFamily="18" charset="0"/>
            </a:rPr>
            <a:t>pluriforme</a:t>
          </a:r>
          <a:r>
            <a:rPr lang="es-ES_tradnl" dirty="0" smtClean="0">
              <a:latin typeface="Garamond" pitchFamily="18" charset="0"/>
            </a:rPr>
            <a:t> y Heterogeneidad. MODELO PROPIO</a:t>
          </a:r>
          <a:endParaRPr lang="es-ES" dirty="0">
            <a:latin typeface="Garamond" pitchFamily="18" charset="0"/>
          </a:endParaRPr>
        </a:p>
      </dgm:t>
    </dgm:pt>
    <dgm:pt modelId="{030FAF4D-0D64-4316-820D-2346A3DB0230}" type="parTrans" cxnId="{B2F25B5A-C262-4AC2-975C-7B7B410FB0AA}">
      <dgm:prSet/>
      <dgm:spPr/>
      <dgm:t>
        <a:bodyPr/>
        <a:lstStyle/>
        <a:p>
          <a:endParaRPr lang="es-ES"/>
        </a:p>
      </dgm:t>
    </dgm:pt>
    <dgm:pt modelId="{FF09DD1B-9A3E-4D46-8031-AE6C23B8670F}" type="sibTrans" cxnId="{B2F25B5A-C262-4AC2-975C-7B7B410FB0AA}">
      <dgm:prSet/>
      <dgm:spPr/>
      <dgm:t>
        <a:bodyPr/>
        <a:lstStyle/>
        <a:p>
          <a:endParaRPr lang="es-ES"/>
        </a:p>
      </dgm:t>
    </dgm:pt>
    <dgm:pt modelId="{804CBC01-557B-4F7C-BD35-96D0EBE40B95}" type="pres">
      <dgm:prSet presAssocID="{BBE01E79-F3BE-41FF-AF78-20D930883260}" presName="linearFlow" presStyleCnt="0">
        <dgm:presLayoutVars>
          <dgm:dir/>
          <dgm:resizeHandles val="exact"/>
        </dgm:presLayoutVars>
      </dgm:prSet>
      <dgm:spPr/>
    </dgm:pt>
    <dgm:pt modelId="{05EBEC79-66B2-423B-9546-3DBF4702E05A}" type="pres">
      <dgm:prSet presAssocID="{833AA5E5-49BF-4252-8DF4-71E543E0FF78}" presName="node" presStyleLbl="node1" presStyleIdx="0" presStyleCnt="3">
        <dgm:presLayoutVars>
          <dgm:bulletEnabled val="1"/>
        </dgm:presLayoutVars>
      </dgm:prSet>
      <dgm:spPr/>
      <dgm:t>
        <a:bodyPr/>
        <a:lstStyle/>
        <a:p>
          <a:endParaRPr lang="es-ES"/>
        </a:p>
      </dgm:t>
    </dgm:pt>
    <dgm:pt modelId="{8F5920C2-3355-4D63-86D7-70412008D41E}" type="pres">
      <dgm:prSet presAssocID="{22DD0CBF-D857-48D5-BFB6-93383CE137D8}" presName="spacerL" presStyleCnt="0"/>
      <dgm:spPr/>
    </dgm:pt>
    <dgm:pt modelId="{37722346-56F7-4D4E-AEF4-400C47CB735A}" type="pres">
      <dgm:prSet presAssocID="{22DD0CBF-D857-48D5-BFB6-93383CE137D8}" presName="sibTrans" presStyleLbl="sibTrans2D1" presStyleIdx="0" presStyleCnt="2"/>
      <dgm:spPr/>
      <dgm:t>
        <a:bodyPr/>
        <a:lstStyle/>
        <a:p>
          <a:endParaRPr lang="es-ES"/>
        </a:p>
      </dgm:t>
    </dgm:pt>
    <dgm:pt modelId="{BF44A18D-4E39-4479-8EFC-DFB22022FF95}" type="pres">
      <dgm:prSet presAssocID="{22DD0CBF-D857-48D5-BFB6-93383CE137D8}" presName="spacerR" presStyleCnt="0"/>
      <dgm:spPr/>
    </dgm:pt>
    <dgm:pt modelId="{89AD437C-8937-49DD-ACC1-5547819321DA}" type="pres">
      <dgm:prSet presAssocID="{1F1AE062-0A87-4362-B8C9-0AAEA22F183E}" presName="node" presStyleLbl="node1" presStyleIdx="1" presStyleCnt="3">
        <dgm:presLayoutVars>
          <dgm:bulletEnabled val="1"/>
        </dgm:presLayoutVars>
      </dgm:prSet>
      <dgm:spPr/>
      <dgm:t>
        <a:bodyPr/>
        <a:lstStyle/>
        <a:p>
          <a:endParaRPr lang="es-ES"/>
        </a:p>
      </dgm:t>
    </dgm:pt>
    <dgm:pt modelId="{FC9366A8-851D-4988-A0A6-0347284CD175}" type="pres">
      <dgm:prSet presAssocID="{2E68AEBC-EE30-49EB-8C9B-A90E120DAC9D}" presName="spacerL" presStyleCnt="0"/>
      <dgm:spPr/>
    </dgm:pt>
    <dgm:pt modelId="{9D9ADAAC-7AAB-487A-943B-79B52FE969D4}" type="pres">
      <dgm:prSet presAssocID="{2E68AEBC-EE30-49EB-8C9B-A90E120DAC9D}" presName="sibTrans" presStyleLbl="sibTrans2D1" presStyleIdx="1" presStyleCnt="2"/>
      <dgm:spPr/>
      <dgm:t>
        <a:bodyPr/>
        <a:lstStyle/>
        <a:p>
          <a:endParaRPr lang="es-ES"/>
        </a:p>
      </dgm:t>
    </dgm:pt>
    <dgm:pt modelId="{4758D960-FFD6-4325-B21F-D5CE33E399BE}" type="pres">
      <dgm:prSet presAssocID="{2E68AEBC-EE30-49EB-8C9B-A90E120DAC9D}" presName="spacerR" presStyleCnt="0"/>
      <dgm:spPr/>
    </dgm:pt>
    <dgm:pt modelId="{7C6D504B-D7AB-4489-87FC-89033241D335}" type="pres">
      <dgm:prSet presAssocID="{910878B2-6CBB-4EC1-AEC4-C829D7D19877}" presName="node" presStyleLbl="node1" presStyleIdx="2" presStyleCnt="3">
        <dgm:presLayoutVars>
          <dgm:bulletEnabled val="1"/>
        </dgm:presLayoutVars>
      </dgm:prSet>
      <dgm:spPr/>
      <dgm:t>
        <a:bodyPr/>
        <a:lstStyle/>
        <a:p>
          <a:endParaRPr lang="es-ES"/>
        </a:p>
      </dgm:t>
    </dgm:pt>
  </dgm:ptLst>
  <dgm:cxnLst>
    <dgm:cxn modelId="{283D61BA-1EF8-4FC5-94E5-36A9A77F8137}" srcId="{BBE01E79-F3BE-41FF-AF78-20D930883260}" destId="{1F1AE062-0A87-4362-B8C9-0AAEA22F183E}" srcOrd="1" destOrd="0" parTransId="{6745B31B-6042-4B69-8978-4EABA4DE326B}" sibTransId="{2E68AEBC-EE30-49EB-8C9B-A90E120DAC9D}"/>
    <dgm:cxn modelId="{03EE88CE-093A-4E83-9BF1-8C888D6E705E}" type="presOf" srcId="{833AA5E5-49BF-4252-8DF4-71E543E0FF78}" destId="{05EBEC79-66B2-423B-9546-3DBF4702E05A}" srcOrd="0" destOrd="0" presId="urn:microsoft.com/office/officeart/2005/8/layout/equation1"/>
    <dgm:cxn modelId="{0D01FCB3-C0A0-40A1-B108-5E2A34151713}" type="presOf" srcId="{22DD0CBF-D857-48D5-BFB6-93383CE137D8}" destId="{37722346-56F7-4D4E-AEF4-400C47CB735A}" srcOrd="0" destOrd="0" presId="urn:microsoft.com/office/officeart/2005/8/layout/equation1"/>
    <dgm:cxn modelId="{FCE653EB-FAC8-4EA8-831B-CCD880B20DBD}" srcId="{BBE01E79-F3BE-41FF-AF78-20D930883260}" destId="{833AA5E5-49BF-4252-8DF4-71E543E0FF78}" srcOrd="0" destOrd="0" parTransId="{F73BF5F7-6167-4BFE-A75E-F46F7FF3CDD1}" sibTransId="{22DD0CBF-D857-48D5-BFB6-93383CE137D8}"/>
    <dgm:cxn modelId="{9CCFB1B4-F993-4B59-955D-BA845159F98D}" type="presOf" srcId="{1F1AE062-0A87-4362-B8C9-0AAEA22F183E}" destId="{89AD437C-8937-49DD-ACC1-5547819321DA}" srcOrd="0" destOrd="0" presId="urn:microsoft.com/office/officeart/2005/8/layout/equation1"/>
    <dgm:cxn modelId="{B2F25B5A-C262-4AC2-975C-7B7B410FB0AA}" srcId="{BBE01E79-F3BE-41FF-AF78-20D930883260}" destId="{910878B2-6CBB-4EC1-AEC4-C829D7D19877}" srcOrd="2" destOrd="0" parTransId="{030FAF4D-0D64-4316-820D-2346A3DB0230}" sibTransId="{FF09DD1B-9A3E-4D46-8031-AE6C23B8670F}"/>
    <dgm:cxn modelId="{43BBFCE4-C51A-4ADE-8A21-F39D9E31A870}" type="presOf" srcId="{BBE01E79-F3BE-41FF-AF78-20D930883260}" destId="{804CBC01-557B-4F7C-BD35-96D0EBE40B95}" srcOrd="0" destOrd="0" presId="urn:microsoft.com/office/officeart/2005/8/layout/equation1"/>
    <dgm:cxn modelId="{11168F11-A6F5-4FB9-88E3-E035D4CB422A}" type="presOf" srcId="{2E68AEBC-EE30-49EB-8C9B-A90E120DAC9D}" destId="{9D9ADAAC-7AAB-487A-943B-79B52FE969D4}" srcOrd="0" destOrd="0" presId="urn:microsoft.com/office/officeart/2005/8/layout/equation1"/>
    <dgm:cxn modelId="{9A2ABE18-3117-4970-9CA5-0C2342C11E78}" type="presOf" srcId="{910878B2-6CBB-4EC1-AEC4-C829D7D19877}" destId="{7C6D504B-D7AB-4489-87FC-89033241D335}" srcOrd="0" destOrd="0" presId="urn:microsoft.com/office/officeart/2005/8/layout/equation1"/>
    <dgm:cxn modelId="{E3F06A1D-A946-48BC-943D-6D8583B08833}" type="presParOf" srcId="{804CBC01-557B-4F7C-BD35-96D0EBE40B95}" destId="{05EBEC79-66B2-423B-9546-3DBF4702E05A}" srcOrd="0" destOrd="0" presId="urn:microsoft.com/office/officeart/2005/8/layout/equation1"/>
    <dgm:cxn modelId="{698FE666-0BD4-49F6-B1E7-13485E2B435D}" type="presParOf" srcId="{804CBC01-557B-4F7C-BD35-96D0EBE40B95}" destId="{8F5920C2-3355-4D63-86D7-70412008D41E}" srcOrd="1" destOrd="0" presId="urn:microsoft.com/office/officeart/2005/8/layout/equation1"/>
    <dgm:cxn modelId="{AA12A297-66B2-42CB-94F6-AD57D296FFC7}" type="presParOf" srcId="{804CBC01-557B-4F7C-BD35-96D0EBE40B95}" destId="{37722346-56F7-4D4E-AEF4-400C47CB735A}" srcOrd="2" destOrd="0" presId="urn:microsoft.com/office/officeart/2005/8/layout/equation1"/>
    <dgm:cxn modelId="{8A27FD45-260D-4357-A718-AF72E6E15F1A}" type="presParOf" srcId="{804CBC01-557B-4F7C-BD35-96D0EBE40B95}" destId="{BF44A18D-4E39-4479-8EFC-DFB22022FF95}" srcOrd="3" destOrd="0" presId="urn:microsoft.com/office/officeart/2005/8/layout/equation1"/>
    <dgm:cxn modelId="{2304AEDA-FE8D-44D6-BBDD-A7A654D9FC89}" type="presParOf" srcId="{804CBC01-557B-4F7C-BD35-96D0EBE40B95}" destId="{89AD437C-8937-49DD-ACC1-5547819321DA}" srcOrd="4" destOrd="0" presId="urn:microsoft.com/office/officeart/2005/8/layout/equation1"/>
    <dgm:cxn modelId="{C2D09F2F-6ADA-40FC-B3C4-E765C0F454E1}" type="presParOf" srcId="{804CBC01-557B-4F7C-BD35-96D0EBE40B95}" destId="{FC9366A8-851D-4988-A0A6-0347284CD175}" srcOrd="5" destOrd="0" presId="urn:microsoft.com/office/officeart/2005/8/layout/equation1"/>
    <dgm:cxn modelId="{EE0FEC46-45C9-4B01-AECF-25AAD80636C0}" type="presParOf" srcId="{804CBC01-557B-4F7C-BD35-96D0EBE40B95}" destId="{9D9ADAAC-7AAB-487A-943B-79B52FE969D4}" srcOrd="6" destOrd="0" presId="urn:microsoft.com/office/officeart/2005/8/layout/equation1"/>
    <dgm:cxn modelId="{171E9DDE-BC7A-4776-BF60-FC848EEEE551}" type="presParOf" srcId="{804CBC01-557B-4F7C-BD35-96D0EBE40B95}" destId="{4758D960-FFD6-4325-B21F-D5CE33E399BE}" srcOrd="7" destOrd="0" presId="urn:microsoft.com/office/officeart/2005/8/layout/equation1"/>
    <dgm:cxn modelId="{96A5D98A-6BF0-4648-99DA-E45F796771F2}" type="presParOf" srcId="{804CBC01-557B-4F7C-BD35-96D0EBE40B95}" destId="{7C6D504B-D7AB-4489-87FC-89033241D335}"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D22C8AE-6765-40EB-A7CA-17F170C5F01C}" type="doc">
      <dgm:prSet loTypeId="urn:microsoft.com/office/officeart/2005/8/layout/gear1" loCatId="process" qsTypeId="urn:microsoft.com/office/officeart/2005/8/quickstyle/simple1" qsCatId="simple" csTypeId="urn:microsoft.com/office/officeart/2005/8/colors/accent1_2" csCatId="accent1" phldr="1"/>
      <dgm:spPr/>
    </dgm:pt>
    <dgm:pt modelId="{389BBB17-66E4-4F42-9EE5-0A19B7C3EEBF}" type="pres">
      <dgm:prSet presAssocID="{BD22C8AE-6765-40EB-A7CA-17F170C5F01C}" presName="composite" presStyleCnt="0">
        <dgm:presLayoutVars>
          <dgm:chMax val="3"/>
          <dgm:animLvl val="lvl"/>
          <dgm:resizeHandles val="exact"/>
        </dgm:presLayoutVars>
      </dgm:prSet>
      <dgm:spPr/>
    </dgm:pt>
  </dgm:ptLst>
  <dgm:cxnLst>
    <dgm:cxn modelId="{483A21A1-D3DB-41F5-B700-41B32BBDE6E5}" type="presOf" srcId="{BD22C8AE-6765-40EB-A7CA-17F170C5F01C}" destId="{389BBB17-66E4-4F42-9EE5-0A19B7C3EEBF}" srcOrd="0"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B4C905F-4872-43C6-8674-49823356A898}"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s-ES"/>
        </a:p>
      </dgm:t>
    </dgm:pt>
    <dgm:pt modelId="{285B9B83-5623-47EF-AC5E-0EC622C9E9D6}">
      <dgm:prSet phldrT="[Texto]"/>
      <dgm:spPr/>
      <dgm:t>
        <a:bodyPr/>
        <a:lstStyle/>
        <a:p>
          <a:r>
            <a:rPr lang="es-ES_tradnl" b="1" dirty="0" smtClean="0"/>
            <a:t>Evolución Jurisdicción contencioso-administrativa</a:t>
          </a:r>
        </a:p>
        <a:p>
          <a:r>
            <a:rPr lang="es-ES" b="1" dirty="0" smtClean="0"/>
            <a:t>en Chile</a:t>
          </a:r>
          <a:endParaRPr lang="es-ES" b="1" dirty="0"/>
        </a:p>
      </dgm:t>
    </dgm:pt>
    <dgm:pt modelId="{92055D64-DC52-4351-A5FF-9CE3BCDAE33B}" type="parTrans" cxnId="{4C25C234-20B5-4EE7-B804-392C36F16F4A}">
      <dgm:prSet/>
      <dgm:spPr/>
      <dgm:t>
        <a:bodyPr/>
        <a:lstStyle/>
        <a:p>
          <a:endParaRPr lang="es-ES"/>
        </a:p>
      </dgm:t>
    </dgm:pt>
    <dgm:pt modelId="{D9CCCB00-2EA2-4336-A753-E52DB3FC66BA}" type="sibTrans" cxnId="{4C25C234-20B5-4EE7-B804-392C36F16F4A}">
      <dgm:prSet/>
      <dgm:spPr/>
      <dgm:t>
        <a:bodyPr/>
        <a:lstStyle/>
        <a:p>
          <a:endParaRPr lang="es-ES"/>
        </a:p>
      </dgm:t>
    </dgm:pt>
    <dgm:pt modelId="{AD31579C-D31B-43D3-A872-B90D601E76BD}">
      <dgm:prSet phldrT="[Texto]" custT="1"/>
      <dgm:spPr/>
      <dgm:t>
        <a:bodyPr/>
        <a:lstStyle/>
        <a:p>
          <a:r>
            <a:rPr lang="es-ES_tradnl" sz="1200" b="1" dirty="0" smtClean="0">
              <a:latin typeface="Garamond" pitchFamily="18" charset="0"/>
            </a:rPr>
            <a:t>Primer paso: la justicia denegada (hasta 1970)</a:t>
          </a:r>
        </a:p>
        <a:p>
          <a:r>
            <a:rPr lang="es-ES_tradnl" sz="1100" dirty="0" smtClean="0">
              <a:latin typeface="Garamond" pitchFamily="18" charset="0"/>
            </a:rPr>
            <a:t>Argumento: separación de poderes. Sin nulidad ni responsabilidad</a:t>
          </a:r>
          <a:endParaRPr lang="es-ES" sz="1100" dirty="0">
            <a:latin typeface="Garamond" pitchFamily="18" charset="0"/>
          </a:endParaRPr>
        </a:p>
      </dgm:t>
    </dgm:pt>
    <dgm:pt modelId="{A4BBD3CC-AEBF-4FD7-9DE9-BEB0F1781E9D}" type="parTrans" cxnId="{9E3007CA-752F-4CA4-B56F-844D5E415D07}">
      <dgm:prSet/>
      <dgm:spPr/>
      <dgm:t>
        <a:bodyPr/>
        <a:lstStyle/>
        <a:p>
          <a:endParaRPr lang="es-ES"/>
        </a:p>
      </dgm:t>
    </dgm:pt>
    <dgm:pt modelId="{C59DBCB5-6F33-4604-8868-385D9D529D00}" type="sibTrans" cxnId="{9E3007CA-752F-4CA4-B56F-844D5E415D07}">
      <dgm:prSet/>
      <dgm:spPr/>
      <dgm:t>
        <a:bodyPr/>
        <a:lstStyle/>
        <a:p>
          <a:endParaRPr lang="es-ES"/>
        </a:p>
      </dgm:t>
    </dgm:pt>
    <dgm:pt modelId="{5507B520-619E-45F8-B17E-EA21E3539239}">
      <dgm:prSet phldrT="[Texto]" custT="1"/>
      <dgm:spPr/>
      <dgm:t>
        <a:bodyPr/>
        <a:lstStyle/>
        <a:p>
          <a:r>
            <a:rPr lang="es-ES_tradnl" sz="1200" b="1" dirty="0" smtClean="0"/>
            <a:t>Tercer paso: la justicia diseminada, pero… en múltiples acciones ante Cortes Tradicionales</a:t>
          </a:r>
        </a:p>
        <a:p>
          <a:r>
            <a:rPr lang="es-ES_tradnl" sz="1200" b="0" dirty="0" smtClean="0"/>
            <a:t>Ausencia de justicia de base (Tribunales de Primera Instancia), de única instancia, bajo </a:t>
          </a:r>
          <a:r>
            <a:rPr lang="es-ES_tradnl" sz="1200" b="0" dirty="0" err="1" smtClean="0"/>
            <a:t>estàndard</a:t>
          </a:r>
          <a:r>
            <a:rPr lang="es-ES_tradnl" sz="1200" b="0" dirty="0" smtClean="0"/>
            <a:t> </a:t>
          </a:r>
          <a:r>
            <a:rPr lang="es-ES_tradnl" sz="1200" b="0" dirty="0" err="1" smtClean="0"/>
            <a:t>ptocesal</a:t>
          </a:r>
          <a:r>
            <a:rPr lang="es-ES_tradnl" sz="1200" b="0" dirty="0" smtClean="0"/>
            <a:t> y sustantivo</a:t>
          </a:r>
        </a:p>
        <a:p>
          <a:endParaRPr lang="es-ES_tradnl" sz="1200" b="1" dirty="0" smtClean="0"/>
        </a:p>
      </dgm:t>
    </dgm:pt>
    <dgm:pt modelId="{17106463-0B5E-4137-B1EE-4F3D52142976}" type="parTrans" cxnId="{5D648A01-FFFE-4F47-9626-A457A9A65440}">
      <dgm:prSet/>
      <dgm:spPr/>
      <dgm:t>
        <a:bodyPr/>
        <a:lstStyle/>
        <a:p>
          <a:endParaRPr lang="es-ES"/>
        </a:p>
      </dgm:t>
    </dgm:pt>
    <dgm:pt modelId="{8436CE41-71D4-4265-AD64-C5B956542708}" type="sibTrans" cxnId="{5D648A01-FFFE-4F47-9626-A457A9A65440}">
      <dgm:prSet/>
      <dgm:spPr/>
      <dgm:t>
        <a:bodyPr/>
        <a:lstStyle/>
        <a:p>
          <a:endParaRPr lang="es-ES"/>
        </a:p>
      </dgm:t>
    </dgm:pt>
    <dgm:pt modelId="{A6BEB30E-BF3F-421C-AF36-60A5C81FCB5D}">
      <dgm:prSet phldrT="[Texto]" custT="1"/>
      <dgm:spPr/>
      <dgm:t>
        <a:bodyPr/>
        <a:lstStyle/>
        <a:p>
          <a:r>
            <a:rPr lang="es-ES_tradnl" sz="1200" b="1" dirty="0" smtClean="0"/>
            <a:t>Cuarto paso: la</a:t>
          </a:r>
          <a:r>
            <a:rPr lang="es-ES_tradnl" sz="1200" dirty="0" smtClean="0"/>
            <a:t> </a:t>
          </a:r>
          <a:r>
            <a:rPr lang="es-ES_tradnl" sz="1200" b="1" dirty="0" smtClean="0"/>
            <a:t>justicia reencontrada, en tribunales especializadísimos</a:t>
          </a:r>
        </a:p>
        <a:p>
          <a:r>
            <a:rPr lang="es-ES_tradnl" sz="1200" b="0" dirty="0" smtClean="0"/>
            <a:t>Órganos jurisdiccionales con </a:t>
          </a:r>
          <a:r>
            <a:rPr lang="es-ES_tradnl" sz="1200" b="0" i="1" dirty="0" err="1" smtClean="0"/>
            <a:t>background</a:t>
          </a:r>
          <a:r>
            <a:rPr lang="es-ES_tradnl" sz="1200" b="0" dirty="0" smtClean="0"/>
            <a:t> técnico,</a:t>
          </a:r>
        </a:p>
        <a:p>
          <a:r>
            <a:rPr lang="es-ES_tradnl" sz="1200" b="0" dirty="0" smtClean="0"/>
            <a:t>Justicia </a:t>
          </a:r>
          <a:r>
            <a:rPr lang="es-ES_tradnl" sz="1200" b="0" i="1" dirty="0" smtClean="0"/>
            <a:t>boutique</a:t>
          </a:r>
        </a:p>
      </dgm:t>
    </dgm:pt>
    <dgm:pt modelId="{AA3FFEC1-F780-4BC6-87F0-4C8152A4B2EA}" type="parTrans" cxnId="{24219E6F-9A0A-4B19-BD2E-C7E9AECF5264}">
      <dgm:prSet/>
      <dgm:spPr/>
      <dgm:t>
        <a:bodyPr/>
        <a:lstStyle/>
        <a:p>
          <a:endParaRPr lang="es-ES"/>
        </a:p>
      </dgm:t>
    </dgm:pt>
    <dgm:pt modelId="{B43B54BD-80EB-44E3-AEC6-3B4EDA096CF1}" type="sibTrans" cxnId="{24219E6F-9A0A-4B19-BD2E-C7E9AECF5264}">
      <dgm:prSet/>
      <dgm:spPr/>
      <dgm:t>
        <a:bodyPr/>
        <a:lstStyle/>
        <a:p>
          <a:endParaRPr lang="es-ES"/>
        </a:p>
      </dgm:t>
    </dgm:pt>
    <dgm:pt modelId="{4D17C630-003F-4EDA-98FC-7D5E8E523C55}">
      <dgm:prSet phldrT="[Texto]" custT="1"/>
      <dgm:spPr/>
      <dgm:t>
        <a:bodyPr/>
        <a:lstStyle/>
        <a:p>
          <a:r>
            <a:rPr lang="es-ES_tradnl" sz="1200" b="1" dirty="0" smtClean="0"/>
            <a:t>Segundo paso:</a:t>
          </a:r>
          <a:r>
            <a:rPr lang="es-ES_tradnl" sz="1200" dirty="0" smtClean="0"/>
            <a:t> la </a:t>
          </a:r>
          <a:r>
            <a:rPr lang="es-ES_tradnl" sz="1200" b="1" dirty="0" smtClean="0"/>
            <a:t>justicia recobrada, pero… «dispersa» e incompleta</a:t>
          </a:r>
        </a:p>
        <a:p>
          <a:r>
            <a:rPr lang="es-ES_tradnl" sz="1100" dirty="0" err="1" smtClean="0"/>
            <a:t>Responsab¡ilidad</a:t>
          </a:r>
          <a:r>
            <a:rPr lang="es-ES_tradnl" sz="1100" dirty="0" smtClean="0"/>
            <a:t> patrimonial: justicia ordinaria (civil)</a:t>
          </a:r>
        </a:p>
        <a:p>
          <a:r>
            <a:rPr lang="es-ES_tradnl" sz="1100" dirty="0" err="1" smtClean="0"/>
            <a:t>Accion</a:t>
          </a:r>
          <a:r>
            <a:rPr lang="es-ES_tradnl" sz="1100" dirty="0" smtClean="0"/>
            <a:t> de </a:t>
          </a:r>
          <a:r>
            <a:rPr lang="es-ES_tradnl" sz="1100" dirty="0" err="1" smtClean="0"/>
            <a:t>proteccion</a:t>
          </a:r>
          <a:r>
            <a:rPr lang="es-ES_tradnl" sz="1100" dirty="0" smtClean="0"/>
            <a:t>: Cortes</a:t>
          </a:r>
          <a:endParaRPr lang="es-ES" sz="1100" dirty="0"/>
        </a:p>
      </dgm:t>
    </dgm:pt>
    <dgm:pt modelId="{0F48D695-34C8-4511-A6CD-B236C4EDE568}" type="parTrans" cxnId="{57482469-75A8-425B-B8A0-04380A7113EE}">
      <dgm:prSet/>
      <dgm:spPr/>
      <dgm:t>
        <a:bodyPr/>
        <a:lstStyle/>
        <a:p>
          <a:endParaRPr lang="es-ES"/>
        </a:p>
      </dgm:t>
    </dgm:pt>
    <dgm:pt modelId="{53E029C0-E620-44B6-9854-1566B4F4D197}" type="sibTrans" cxnId="{57482469-75A8-425B-B8A0-04380A7113EE}">
      <dgm:prSet/>
      <dgm:spPr/>
      <dgm:t>
        <a:bodyPr/>
        <a:lstStyle/>
        <a:p>
          <a:endParaRPr lang="es-ES"/>
        </a:p>
      </dgm:t>
    </dgm:pt>
    <dgm:pt modelId="{8EB55285-84D2-41FF-B5CA-D911D4C483B6}" type="pres">
      <dgm:prSet presAssocID="{AB4C905F-4872-43C6-8674-49823356A898}" presName="cycle" presStyleCnt="0">
        <dgm:presLayoutVars>
          <dgm:chMax val="1"/>
          <dgm:dir/>
          <dgm:animLvl val="ctr"/>
          <dgm:resizeHandles val="exact"/>
        </dgm:presLayoutVars>
      </dgm:prSet>
      <dgm:spPr/>
      <dgm:t>
        <a:bodyPr/>
        <a:lstStyle/>
        <a:p>
          <a:endParaRPr lang="es-ES"/>
        </a:p>
      </dgm:t>
    </dgm:pt>
    <dgm:pt modelId="{6B6502B9-5A15-4906-957A-9886F591D526}" type="pres">
      <dgm:prSet presAssocID="{285B9B83-5623-47EF-AC5E-0EC622C9E9D6}" presName="centerShape" presStyleLbl="node0" presStyleIdx="0" presStyleCnt="1"/>
      <dgm:spPr/>
      <dgm:t>
        <a:bodyPr/>
        <a:lstStyle/>
        <a:p>
          <a:endParaRPr lang="es-ES"/>
        </a:p>
      </dgm:t>
    </dgm:pt>
    <dgm:pt modelId="{E6212E05-5BE2-4F56-8DD8-D516E5BA3B7F}" type="pres">
      <dgm:prSet presAssocID="{A4BBD3CC-AEBF-4FD7-9DE9-BEB0F1781E9D}" presName="Name9" presStyleLbl="parChTrans1D2" presStyleIdx="0" presStyleCnt="4"/>
      <dgm:spPr/>
      <dgm:t>
        <a:bodyPr/>
        <a:lstStyle/>
        <a:p>
          <a:endParaRPr lang="es-ES"/>
        </a:p>
      </dgm:t>
    </dgm:pt>
    <dgm:pt modelId="{0D58C7F1-416A-4357-A893-722CD9E021B1}" type="pres">
      <dgm:prSet presAssocID="{A4BBD3CC-AEBF-4FD7-9DE9-BEB0F1781E9D}" presName="connTx" presStyleLbl="parChTrans1D2" presStyleIdx="0" presStyleCnt="4"/>
      <dgm:spPr/>
      <dgm:t>
        <a:bodyPr/>
        <a:lstStyle/>
        <a:p>
          <a:endParaRPr lang="es-ES"/>
        </a:p>
      </dgm:t>
    </dgm:pt>
    <dgm:pt modelId="{61B18997-2466-4BB6-AEAF-E1793C381C4F}" type="pres">
      <dgm:prSet presAssocID="{AD31579C-D31B-43D3-A872-B90D601E76BD}" presName="node" presStyleLbl="node1" presStyleIdx="0" presStyleCnt="4" custScaleX="182420" custScaleY="113458">
        <dgm:presLayoutVars>
          <dgm:bulletEnabled val="1"/>
        </dgm:presLayoutVars>
      </dgm:prSet>
      <dgm:spPr/>
      <dgm:t>
        <a:bodyPr/>
        <a:lstStyle/>
        <a:p>
          <a:endParaRPr lang="es-ES"/>
        </a:p>
      </dgm:t>
    </dgm:pt>
    <dgm:pt modelId="{8D1F1933-DE62-45EF-AE84-243E2A307181}" type="pres">
      <dgm:prSet presAssocID="{17106463-0B5E-4137-B1EE-4F3D52142976}" presName="Name9" presStyleLbl="parChTrans1D2" presStyleIdx="1" presStyleCnt="4"/>
      <dgm:spPr/>
      <dgm:t>
        <a:bodyPr/>
        <a:lstStyle/>
        <a:p>
          <a:endParaRPr lang="es-ES"/>
        </a:p>
      </dgm:t>
    </dgm:pt>
    <dgm:pt modelId="{5F814632-C844-4557-8691-2FA92661B13C}" type="pres">
      <dgm:prSet presAssocID="{17106463-0B5E-4137-B1EE-4F3D52142976}" presName="connTx" presStyleLbl="parChTrans1D2" presStyleIdx="1" presStyleCnt="4"/>
      <dgm:spPr/>
      <dgm:t>
        <a:bodyPr/>
        <a:lstStyle/>
        <a:p>
          <a:endParaRPr lang="es-ES"/>
        </a:p>
      </dgm:t>
    </dgm:pt>
    <dgm:pt modelId="{9D36B9C0-0B6A-4468-BA63-DDFE3B9AEB9F}" type="pres">
      <dgm:prSet presAssocID="{5507B520-619E-45F8-B17E-EA21E3539239}" presName="node" presStyleLbl="node1" presStyleIdx="1" presStyleCnt="4" custScaleX="213909" custScaleY="162412" custRadScaleRad="128009" custRadScaleInc="1158">
        <dgm:presLayoutVars>
          <dgm:bulletEnabled val="1"/>
        </dgm:presLayoutVars>
      </dgm:prSet>
      <dgm:spPr/>
      <dgm:t>
        <a:bodyPr/>
        <a:lstStyle/>
        <a:p>
          <a:endParaRPr lang="es-ES"/>
        </a:p>
      </dgm:t>
    </dgm:pt>
    <dgm:pt modelId="{44E83571-B832-4B4E-932F-EF41A6E38AD6}" type="pres">
      <dgm:prSet presAssocID="{AA3FFEC1-F780-4BC6-87F0-4C8152A4B2EA}" presName="Name9" presStyleLbl="parChTrans1D2" presStyleIdx="2" presStyleCnt="4"/>
      <dgm:spPr/>
      <dgm:t>
        <a:bodyPr/>
        <a:lstStyle/>
        <a:p>
          <a:endParaRPr lang="es-ES"/>
        </a:p>
      </dgm:t>
    </dgm:pt>
    <dgm:pt modelId="{097187EC-D66B-4BD8-8E21-A5E40627388E}" type="pres">
      <dgm:prSet presAssocID="{AA3FFEC1-F780-4BC6-87F0-4C8152A4B2EA}" presName="connTx" presStyleLbl="parChTrans1D2" presStyleIdx="2" presStyleCnt="4"/>
      <dgm:spPr/>
      <dgm:t>
        <a:bodyPr/>
        <a:lstStyle/>
        <a:p>
          <a:endParaRPr lang="es-ES"/>
        </a:p>
      </dgm:t>
    </dgm:pt>
    <dgm:pt modelId="{56331A24-8CEE-49EA-842F-328AAC93A0C7}" type="pres">
      <dgm:prSet presAssocID="{A6BEB30E-BF3F-421C-AF36-60A5C81FCB5D}" presName="node" presStyleLbl="node1" presStyleIdx="2" presStyleCnt="4" custScaleX="192948" custScaleY="112440">
        <dgm:presLayoutVars>
          <dgm:bulletEnabled val="1"/>
        </dgm:presLayoutVars>
      </dgm:prSet>
      <dgm:spPr/>
      <dgm:t>
        <a:bodyPr/>
        <a:lstStyle/>
        <a:p>
          <a:endParaRPr lang="es-ES"/>
        </a:p>
      </dgm:t>
    </dgm:pt>
    <dgm:pt modelId="{AF42466B-6CB1-4EE8-BAB6-CB16476FDE32}" type="pres">
      <dgm:prSet presAssocID="{0F48D695-34C8-4511-A6CD-B236C4EDE568}" presName="Name9" presStyleLbl="parChTrans1D2" presStyleIdx="3" presStyleCnt="4"/>
      <dgm:spPr/>
      <dgm:t>
        <a:bodyPr/>
        <a:lstStyle/>
        <a:p>
          <a:endParaRPr lang="es-ES"/>
        </a:p>
      </dgm:t>
    </dgm:pt>
    <dgm:pt modelId="{55E9A777-5327-451F-81E4-0EE89A10C1A0}" type="pres">
      <dgm:prSet presAssocID="{0F48D695-34C8-4511-A6CD-B236C4EDE568}" presName="connTx" presStyleLbl="parChTrans1D2" presStyleIdx="3" presStyleCnt="4"/>
      <dgm:spPr/>
      <dgm:t>
        <a:bodyPr/>
        <a:lstStyle/>
        <a:p>
          <a:endParaRPr lang="es-ES"/>
        </a:p>
      </dgm:t>
    </dgm:pt>
    <dgm:pt modelId="{710F00A3-96B7-4744-B15A-1810B320E216}" type="pres">
      <dgm:prSet presAssocID="{4D17C630-003F-4EDA-98FC-7D5E8E523C55}" presName="node" presStyleLbl="node1" presStyleIdx="3" presStyleCnt="4" custScaleX="212202" custScaleY="159381" custRadScaleRad="127477">
        <dgm:presLayoutVars>
          <dgm:bulletEnabled val="1"/>
        </dgm:presLayoutVars>
      </dgm:prSet>
      <dgm:spPr/>
      <dgm:t>
        <a:bodyPr/>
        <a:lstStyle/>
        <a:p>
          <a:endParaRPr lang="es-ES"/>
        </a:p>
      </dgm:t>
    </dgm:pt>
  </dgm:ptLst>
  <dgm:cxnLst>
    <dgm:cxn modelId="{DC625121-D0D0-437D-98F7-04DC8D352E24}" type="presOf" srcId="{5507B520-619E-45F8-B17E-EA21E3539239}" destId="{9D36B9C0-0B6A-4468-BA63-DDFE3B9AEB9F}" srcOrd="0" destOrd="0" presId="urn:microsoft.com/office/officeart/2005/8/layout/radial1"/>
    <dgm:cxn modelId="{CC470348-7EE0-4553-903B-59CE1C7AF43D}" type="presOf" srcId="{A4BBD3CC-AEBF-4FD7-9DE9-BEB0F1781E9D}" destId="{0D58C7F1-416A-4357-A893-722CD9E021B1}" srcOrd="1" destOrd="0" presId="urn:microsoft.com/office/officeart/2005/8/layout/radial1"/>
    <dgm:cxn modelId="{DE3733CE-B231-4F51-86FA-B69EA8010B5A}" type="presOf" srcId="{0F48D695-34C8-4511-A6CD-B236C4EDE568}" destId="{AF42466B-6CB1-4EE8-BAB6-CB16476FDE32}" srcOrd="0" destOrd="0" presId="urn:microsoft.com/office/officeart/2005/8/layout/radial1"/>
    <dgm:cxn modelId="{A6C94720-66B7-4A27-855E-CE7DD77037F5}" type="presOf" srcId="{0F48D695-34C8-4511-A6CD-B236C4EDE568}" destId="{55E9A777-5327-451F-81E4-0EE89A10C1A0}" srcOrd="1" destOrd="0" presId="urn:microsoft.com/office/officeart/2005/8/layout/radial1"/>
    <dgm:cxn modelId="{57482469-75A8-425B-B8A0-04380A7113EE}" srcId="{285B9B83-5623-47EF-AC5E-0EC622C9E9D6}" destId="{4D17C630-003F-4EDA-98FC-7D5E8E523C55}" srcOrd="3" destOrd="0" parTransId="{0F48D695-34C8-4511-A6CD-B236C4EDE568}" sibTransId="{53E029C0-E620-44B6-9854-1566B4F4D197}"/>
    <dgm:cxn modelId="{02A53018-0276-48EE-BDEB-C79E448522CB}" type="presOf" srcId="{285B9B83-5623-47EF-AC5E-0EC622C9E9D6}" destId="{6B6502B9-5A15-4906-957A-9886F591D526}" srcOrd="0" destOrd="0" presId="urn:microsoft.com/office/officeart/2005/8/layout/radial1"/>
    <dgm:cxn modelId="{9E3007CA-752F-4CA4-B56F-844D5E415D07}" srcId="{285B9B83-5623-47EF-AC5E-0EC622C9E9D6}" destId="{AD31579C-D31B-43D3-A872-B90D601E76BD}" srcOrd="0" destOrd="0" parTransId="{A4BBD3CC-AEBF-4FD7-9DE9-BEB0F1781E9D}" sibTransId="{C59DBCB5-6F33-4604-8868-385D9D529D00}"/>
    <dgm:cxn modelId="{4C25C234-20B5-4EE7-B804-392C36F16F4A}" srcId="{AB4C905F-4872-43C6-8674-49823356A898}" destId="{285B9B83-5623-47EF-AC5E-0EC622C9E9D6}" srcOrd="0" destOrd="0" parTransId="{92055D64-DC52-4351-A5FF-9CE3BCDAE33B}" sibTransId="{D9CCCB00-2EA2-4336-A753-E52DB3FC66BA}"/>
    <dgm:cxn modelId="{C0445F39-0CFD-4C18-8638-050561EE127B}" type="presOf" srcId="{AA3FFEC1-F780-4BC6-87F0-4C8152A4B2EA}" destId="{44E83571-B832-4B4E-932F-EF41A6E38AD6}" srcOrd="0" destOrd="0" presId="urn:microsoft.com/office/officeart/2005/8/layout/radial1"/>
    <dgm:cxn modelId="{B352E4A5-4716-4284-9D72-EA1244EE28F0}" type="presOf" srcId="{4D17C630-003F-4EDA-98FC-7D5E8E523C55}" destId="{710F00A3-96B7-4744-B15A-1810B320E216}" srcOrd="0" destOrd="0" presId="urn:microsoft.com/office/officeart/2005/8/layout/radial1"/>
    <dgm:cxn modelId="{EF376F5A-E59D-4706-AE6D-7E0EF235CF99}" type="presOf" srcId="{AB4C905F-4872-43C6-8674-49823356A898}" destId="{8EB55285-84D2-41FF-B5CA-D911D4C483B6}" srcOrd="0" destOrd="0" presId="urn:microsoft.com/office/officeart/2005/8/layout/radial1"/>
    <dgm:cxn modelId="{3837D7A7-24E1-4164-A24C-22F2BE00EBB5}" type="presOf" srcId="{17106463-0B5E-4137-B1EE-4F3D52142976}" destId="{5F814632-C844-4557-8691-2FA92661B13C}" srcOrd="1" destOrd="0" presId="urn:microsoft.com/office/officeart/2005/8/layout/radial1"/>
    <dgm:cxn modelId="{5D648A01-FFFE-4F47-9626-A457A9A65440}" srcId="{285B9B83-5623-47EF-AC5E-0EC622C9E9D6}" destId="{5507B520-619E-45F8-B17E-EA21E3539239}" srcOrd="1" destOrd="0" parTransId="{17106463-0B5E-4137-B1EE-4F3D52142976}" sibTransId="{8436CE41-71D4-4265-AD64-C5B956542708}"/>
    <dgm:cxn modelId="{24219E6F-9A0A-4B19-BD2E-C7E9AECF5264}" srcId="{285B9B83-5623-47EF-AC5E-0EC622C9E9D6}" destId="{A6BEB30E-BF3F-421C-AF36-60A5C81FCB5D}" srcOrd="2" destOrd="0" parTransId="{AA3FFEC1-F780-4BC6-87F0-4C8152A4B2EA}" sibTransId="{B43B54BD-80EB-44E3-AEC6-3B4EDA096CF1}"/>
    <dgm:cxn modelId="{8C939A08-BE8D-4126-9BCF-39BAB4A2EE0A}" type="presOf" srcId="{AD31579C-D31B-43D3-A872-B90D601E76BD}" destId="{61B18997-2466-4BB6-AEAF-E1793C381C4F}" srcOrd="0" destOrd="0" presId="urn:microsoft.com/office/officeart/2005/8/layout/radial1"/>
    <dgm:cxn modelId="{ECE752D5-8ACB-4A6D-A364-A71E1D0AE8AF}" type="presOf" srcId="{17106463-0B5E-4137-B1EE-4F3D52142976}" destId="{8D1F1933-DE62-45EF-AE84-243E2A307181}" srcOrd="0" destOrd="0" presId="urn:microsoft.com/office/officeart/2005/8/layout/radial1"/>
    <dgm:cxn modelId="{DB2082C3-66B1-43B3-A444-7AFB43431498}" type="presOf" srcId="{A4BBD3CC-AEBF-4FD7-9DE9-BEB0F1781E9D}" destId="{E6212E05-5BE2-4F56-8DD8-D516E5BA3B7F}" srcOrd="0" destOrd="0" presId="urn:microsoft.com/office/officeart/2005/8/layout/radial1"/>
    <dgm:cxn modelId="{FB3C3105-AF95-4DD1-8543-44F8B63D3350}" type="presOf" srcId="{AA3FFEC1-F780-4BC6-87F0-4C8152A4B2EA}" destId="{097187EC-D66B-4BD8-8E21-A5E40627388E}" srcOrd="1" destOrd="0" presId="urn:microsoft.com/office/officeart/2005/8/layout/radial1"/>
    <dgm:cxn modelId="{24734B8E-B03C-4F88-BEE0-5898A53CFC97}" type="presOf" srcId="{A6BEB30E-BF3F-421C-AF36-60A5C81FCB5D}" destId="{56331A24-8CEE-49EA-842F-328AAC93A0C7}" srcOrd="0" destOrd="0" presId="urn:microsoft.com/office/officeart/2005/8/layout/radial1"/>
    <dgm:cxn modelId="{E68FD010-F927-4CD6-A806-3CEFDE93AE71}" type="presParOf" srcId="{8EB55285-84D2-41FF-B5CA-D911D4C483B6}" destId="{6B6502B9-5A15-4906-957A-9886F591D526}" srcOrd="0" destOrd="0" presId="urn:microsoft.com/office/officeart/2005/8/layout/radial1"/>
    <dgm:cxn modelId="{BE558604-6D8D-49AC-8F61-A897268857F7}" type="presParOf" srcId="{8EB55285-84D2-41FF-B5CA-D911D4C483B6}" destId="{E6212E05-5BE2-4F56-8DD8-D516E5BA3B7F}" srcOrd="1" destOrd="0" presId="urn:microsoft.com/office/officeart/2005/8/layout/radial1"/>
    <dgm:cxn modelId="{762078E0-89EE-4426-AEC7-33566894F689}" type="presParOf" srcId="{E6212E05-5BE2-4F56-8DD8-D516E5BA3B7F}" destId="{0D58C7F1-416A-4357-A893-722CD9E021B1}" srcOrd="0" destOrd="0" presId="urn:microsoft.com/office/officeart/2005/8/layout/radial1"/>
    <dgm:cxn modelId="{B4279075-7108-4322-982A-419C396C0351}" type="presParOf" srcId="{8EB55285-84D2-41FF-B5CA-D911D4C483B6}" destId="{61B18997-2466-4BB6-AEAF-E1793C381C4F}" srcOrd="2" destOrd="0" presId="urn:microsoft.com/office/officeart/2005/8/layout/radial1"/>
    <dgm:cxn modelId="{E9ECAAB8-E973-4387-8DEE-B8CE8C3A4FE8}" type="presParOf" srcId="{8EB55285-84D2-41FF-B5CA-D911D4C483B6}" destId="{8D1F1933-DE62-45EF-AE84-243E2A307181}" srcOrd="3" destOrd="0" presId="urn:microsoft.com/office/officeart/2005/8/layout/radial1"/>
    <dgm:cxn modelId="{3DD02515-FC70-48FE-B574-19B159B05827}" type="presParOf" srcId="{8D1F1933-DE62-45EF-AE84-243E2A307181}" destId="{5F814632-C844-4557-8691-2FA92661B13C}" srcOrd="0" destOrd="0" presId="urn:microsoft.com/office/officeart/2005/8/layout/radial1"/>
    <dgm:cxn modelId="{E8445E59-A37C-444C-90A0-77F936868CC5}" type="presParOf" srcId="{8EB55285-84D2-41FF-B5CA-D911D4C483B6}" destId="{9D36B9C0-0B6A-4468-BA63-DDFE3B9AEB9F}" srcOrd="4" destOrd="0" presId="urn:microsoft.com/office/officeart/2005/8/layout/radial1"/>
    <dgm:cxn modelId="{A010756E-DFEF-4832-AAC9-BB47F9878CB0}" type="presParOf" srcId="{8EB55285-84D2-41FF-B5CA-D911D4C483B6}" destId="{44E83571-B832-4B4E-932F-EF41A6E38AD6}" srcOrd="5" destOrd="0" presId="urn:microsoft.com/office/officeart/2005/8/layout/radial1"/>
    <dgm:cxn modelId="{8AD5771E-F2DB-4A2F-8FEF-ABAFE9D3E9B9}" type="presParOf" srcId="{44E83571-B832-4B4E-932F-EF41A6E38AD6}" destId="{097187EC-D66B-4BD8-8E21-A5E40627388E}" srcOrd="0" destOrd="0" presId="urn:microsoft.com/office/officeart/2005/8/layout/radial1"/>
    <dgm:cxn modelId="{1452B757-725E-4B65-8457-03370DB7DFA0}" type="presParOf" srcId="{8EB55285-84D2-41FF-B5CA-D911D4C483B6}" destId="{56331A24-8CEE-49EA-842F-328AAC93A0C7}" srcOrd="6" destOrd="0" presId="urn:microsoft.com/office/officeart/2005/8/layout/radial1"/>
    <dgm:cxn modelId="{BC125313-F8F8-401E-BE21-0612919EA862}" type="presParOf" srcId="{8EB55285-84D2-41FF-B5CA-D911D4C483B6}" destId="{AF42466B-6CB1-4EE8-BAB6-CB16476FDE32}" srcOrd="7" destOrd="0" presId="urn:microsoft.com/office/officeart/2005/8/layout/radial1"/>
    <dgm:cxn modelId="{D7A1A1AF-ECC4-42A0-8D95-B074B037B476}" type="presParOf" srcId="{AF42466B-6CB1-4EE8-BAB6-CB16476FDE32}" destId="{55E9A777-5327-451F-81E4-0EE89A10C1A0}" srcOrd="0" destOrd="0" presId="urn:microsoft.com/office/officeart/2005/8/layout/radial1"/>
    <dgm:cxn modelId="{AF14E47F-15AC-4314-87B2-E4D0CD2F5804}" type="presParOf" srcId="{8EB55285-84D2-41FF-B5CA-D911D4C483B6}" destId="{710F00A3-96B7-4744-B15A-1810B320E216}" srcOrd="8" destOrd="0" presId="urn:microsoft.com/office/officeart/2005/8/layout/radial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527FC0D-07BB-4D78-A428-0AF0C36D9F59}"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s-ES"/>
        </a:p>
      </dgm:t>
    </dgm:pt>
    <dgm:pt modelId="{A826E492-1A03-44D4-A1B1-95504E392F41}" type="pres">
      <dgm:prSet presAssocID="{C527FC0D-07BB-4D78-A428-0AF0C36D9F59}" presName="diagram" presStyleCnt="0">
        <dgm:presLayoutVars>
          <dgm:dir/>
          <dgm:resizeHandles val="exact"/>
        </dgm:presLayoutVars>
      </dgm:prSet>
      <dgm:spPr/>
      <dgm:t>
        <a:bodyPr/>
        <a:lstStyle/>
        <a:p>
          <a:endParaRPr lang="es-ES"/>
        </a:p>
      </dgm:t>
    </dgm:pt>
  </dgm:ptLst>
  <dgm:cxnLst>
    <dgm:cxn modelId="{6DC7556A-5717-4F44-B42B-E2C175A106B6}" type="presOf" srcId="{C527FC0D-07BB-4D78-A428-0AF0C36D9F59}" destId="{A826E492-1A03-44D4-A1B1-95504E392F41}" srcOrd="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527FC0D-07BB-4D78-A428-0AF0C36D9F59}" type="doc">
      <dgm:prSet loTypeId="urn:microsoft.com/office/officeart/2005/8/layout/default#2" loCatId="list" qsTypeId="urn:microsoft.com/office/officeart/2005/8/quickstyle/simple1" qsCatId="simple" csTypeId="urn:microsoft.com/office/officeart/2005/8/colors/accent1_2" csCatId="accent1" phldr="1"/>
      <dgm:spPr/>
      <dgm:t>
        <a:bodyPr/>
        <a:lstStyle/>
        <a:p>
          <a:endParaRPr lang="es-ES"/>
        </a:p>
      </dgm:t>
    </dgm:pt>
    <dgm:pt modelId="{A826E492-1A03-44D4-A1B1-95504E392F41}" type="pres">
      <dgm:prSet presAssocID="{C527FC0D-07BB-4D78-A428-0AF0C36D9F59}" presName="diagram" presStyleCnt="0">
        <dgm:presLayoutVars>
          <dgm:dir/>
          <dgm:resizeHandles val="exact"/>
        </dgm:presLayoutVars>
      </dgm:prSet>
      <dgm:spPr/>
      <dgm:t>
        <a:bodyPr/>
        <a:lstStyle/>
        <a:p>
          <a:endParaRPr lang="es-ES"/>
        </a:p>
      </dgm:t>
    </dgm:pt>
  </dgm:ptLst>
  <dgm:cxnLst>
    <dgm:cxn modelId="{2B3FF3CC-DE48-4D27-98F6-0DEA5935D95B}" type="presOf" srcId="{C527FC0D-07BB-4D78-A428-0AF0C36D9F59}" destId="{A826E492-1A03-44D4-A1B1-95504E392F41}" srcOrd="0"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FC28837-F3D8-4BAD-A24C-A00B075CE1AE}"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ES"/>
        </a:p>
      </dgm:t>
    </dgm:pt>
    <dgm:pt modelId="{DE48A6D6-48E9-411A-8B49-478372C372AA}">
      <dgm:prSet phldrT="[Texto]"/>
      <dgm:spPr/>
      <dgm:t>
        <a:bodyPr/>
        <a:lstStyle/>
        <a:p>
          <a:r>
            <a:rPr lang="es-ES" dirty="0" smtClean="0">
              <a:latin typeface="Garamond" pitchFamily="18" charset="0"/>
            </a:rPr>
            <a:t>Tribunal Especial / Panel de Aguas / Comisión Técnica de Aguas</a:t>
          </a:r>
          <a:endParaRPr lang="es-ES" dirty="0">
            <a:latin typeface="Garamond" pitchFamily="18" charset="0"/>
          </a:endParaRPr>
        </a:p>
      </dgm:t>
    </dgm:pt>
    <dgm:pt modelId="{1B60F66A-2338-496E-9C3E-BF022D0B9CF7}" type="parTrans" cxnId="{8790390C-CFD3-4AAF-99F8-E6FC9A1C67F0}">
      <dgm:prSet/>
      <dgm:spPr/>
      <dgm:t>
        <a:bodyPr/>
        <a:lstStyle/>
        <a:p>
          <a:endParaRPr lang="es-ES"/>
        </a:p>
      </dgm:t>
    </dgm:pt>
    <dgm:pt modelId="{705380BC-1966-428E-B537-AC2B454D64A8}" type="sibTrans" cxnId="{8790390C-CFD3-4AAF-99F8-E6FC9A1C67F0}">
      <dgm:prSet/>
      <dgm:spPr/>
      <dgm:t>
        <a:bodyPr/>
        <a:lstStyle/>
        <a:p>
          <a:endParaRPr lang="es-ES"/>
        </a:p>
      </dgm:t>
    </dgm:pt>
    <dgm:pt modelId="{4602179B-2908-4CE0-BC9D-8A71354851F4}">
      <dgm:prSet phldrT="[Texto]"/>
      <dgm:spPr/>
      <dgm:t>
        <a:bodyPr/>
        <a:lstStyle/>
        <a:p>
          <a:r>
            <a:rPr lang="es-ES" dirty="0" smtClean="0">
              <a:latin typeface="Garamond" pitchFamily="18" charset="0"/>
            </a:rPr>
            <a:t>Instancia especial</a:t>
          </a:r>
          <a:endParaRPr lang="es-ES" dirty="0">
            <a:latin typeface="Garamond" pitchFamily="18" charset="0"/>
          </a:endParaRPr>
        </a:p>
      </dgm:t>
    </dgm:pt>
    <dgm:pt modelId="{94F03353-0CEB-4529-883D-74A2AE7DD2DB}" type="parTrans" cxnId="{542DF861-6A28-4DC2-8DFC-8755C4FA52EC}">
      <dgm:prSet/>
      <dgm:spPr/>
      <dgm:t>
        <a:bodyPr/>
        <a:lstStyle/>
        <a:p>
          <a:endParaRPr lang="es-ES"/>
        </a:p>
      </dgm:t>
    </dgm:pt>
    <dgm:pt modelId="{53FA5947-CB67-46ED-9323-E52EBF81CB7F}" type="sibTrans" cxnId="{542DF861-6A28-4DC2-8DFC-8755C4FA52EC}">
      <dgm:prSet/>
      <dgm:spPr/>
      <dgm:t>
        <a:bodyPr/>
        <a:lstStyle/>
        <a:p>
          <a:endParaRPr lang="es-ES"/>
        </a:p>
      </dgm:t>
    </dgm:pt>
    <dgm:pt modelId="{AFD772A4-5087-43D4-A9A2-4547962C504E}">
      <dgm:prSet phldrT="[Texto]"/>
      <dgm:spPr/>
      <dgm:t>
        <a:bodyPr/>
        <a:lstStyle/>
        <a:p>
          <a:r>
            <a:rPr lang="es-ES" dirty="0" smtClean="0">
              <a:latin typeface="Garamond" pitchFamily="18" charset="0"/>
            </a:rPr>
            <a:t>Integración interdisciplinaria (abogados, hidrólogos e hidrogeólogos)</a:t>
          </a:r>
          <a:endParaRPr lang="es-ES" dirty="0">
            <a:latin typeface="Garamond" pitchFamily="18" charset="0"/>
          </a:endParaRPr>
        </a:p>
      </dgm:t>
    </dgm:pt>
    <dgm:pt modelId="{F9FB53E5-3990-414A-ADE0-3C99B25F5381}" type="parTrans" cxnId="{29599E8C-DDD6-4FCD-A2CE-D209E3C24758}">
      <dgm:prSet/>
      <dgm:spPr/>
      <dgm:t>
        <a:bodyPr/>
        <a:lstStyle/>
        <a:p>
          <a:endParaRPr lang="es-ES"/>
        </a:p>
      </dgm:t>
    </dgm:pt>
    <dgm:pt modelId="{4B56222F-BB74-4E88-A357-1835C186E777}" type="sibTrans" cxnId="{29599E8C-DDD6-4FCD-A2CE-D209E3C24758}">
      <dgm:prSet/>
      <dgm:spPr/>
      <dgm:t>
        <a:bodyPr/>
        <a:lstStyle/>
        <a:p>
          <a:endParaRPr lang="es-ES"/>
        </a:p>
      </dgm:t>
    </dgm:pt>
    <dgm:pt modelId="{C92942E0-A7C0-41CC-80A7-E9960BC1ACC8}">
      <dgm:prSet phldrT="[Texto]"/>
      <dgm:spPr/>
      <dgm:t>
        <a:bodyPr/>
        <a:lstStyle/>
        <a:p>
          <a:r>
            <a:rPr lang="es-ES" dirty="0" smtClean="0">
              <a:latin typeface="Garamond" pitchFamily="18" charset="0"/>
            </a:rPr>
            <a:t>Potestades para conocer temáticas específicas y complejas de aguas que no pueden seguir siendo atendidas por los tribunales ordinarios de justicia con la deferencia y falta de tecnicidad actual</a:t>
          </a:r>
          <a:endParaRPr lang="es-ES" dirty="0">
            <a:latin typeface="Garamond" pitchFamily="18" charset="0"/>
          </a:endParaRPr>
        </a:p>
      </dgm:t>
    </dgm:pt>
    <dgm:pt modelId="{32D5B616-C06F-49BC-B617-7B65DE6B48C3}" type="parTrans" cxnId="{1861C480-1A5C-4E9E-B110-DF4D5A051C46}">
      <dgm:prSet/>
      <dgm:spPr/>
      <dgm:t>
        <a:bodyPr/>
        <a:lstStyle/>
        <a:p>
          <a:endParaRPr lang="es-ES"/>
        </a:p>
      </dgm:t>
    </dgm:pt>
    <dgm:pt modelId="{9162B79B-B742-487D-8A0D-CC1A0A7D4525}" type="sibTrans" cxnId="{1861C480-1A5C-4E9E-B110-DF4D5A051C46}">
      <dgm:prSet/>
      <dgm:spPr/>
      <dgm:t>
        <a:bodyPr/>
        <a:lstStyle/>
        <a:p>
          <a:endParaRPr lang="es-ES"/>
        </a:p>
      </dgm:t>
    </dgm:pt>
    <dgm:pt modelId="{5B32BBCE-57FC-4808-808A-9729761CF499}">
      <dgm:prSet phldrT="[Texto]"/>
      <dgm:spPr/>
      <dgm:t>
        <a:bodyPr/>
        <a:lstStyle/>
        <a:p>
          <a:r>
            <a:rPr lang="es-ES" dirty="0" smtClean="0">
              <a:latin typeface="Garamond" pitchFamily="18" charset="0"/>
            </a:rPr>
            <a:t>Sin perjuicio de ello, los tribunales ordinarios mantendrían su competencia en aquellas materias que no tengan la especificidad señalada, y, además, conservarían, en todos los casos, la potestad de tutelar el justo y racional procedimiento</a:t>
          </a:r>
          <a:endParaRPr lang="es-ES" dirty="0">
            <a:latin typeface="Garamond" pitchFamily="18" charset="0"/>
          </a:endParaRPr>
        </a:p>
      </dgm:t>
    </dgm:pt>
    <dgm:pt modelId="{278B6F81-5D13-495A-9288-CE7624BB11B2}" type="parTrans" cxnId="{9EC6E81C-6205-4960-B3D4-C80F953AA8A7}">
      <dgm:prSet/>
      <dgm:spPr/>
      <dgm:t>
        <a:bodyPr/>
        <a:lstStyle/>
        <a:p>
          <a:endParaRPr lang="es-ES"/>
        </a:p>
      </dgm:t>
    </dgm:pt>
    <dgm:pt modelId="{84F56712-6E41-4A63-8D16-C36C3CB0E687}" type="sibTrans" cxnId="{9EC6E81C-6205-4960-B3D4-C80F953AA8A7}">
      <dgm:prSet/>
      <dgm:spPr/>
      <dgm:t>
        <a:bodyPr/>
        <a:lstStyle/>
        <a:p>
          <a:endParaRPr lang="es-ES"/>
        </a:p>
      </dgm:t>
    </dgm:pt>
    <dgm:pt modelId="{67B98AFB-86BB-4E98-833D-085E83C0CFF2}" type="pres">
      <dgm:prSet presAssocID="{EFC28837-F3D8-4BAD-A24C-A00B075CE1AE}" presName="diagram" presStyleCnt="0">
        <dgm:presLayoutVars>
          <dgm:chMax val="1"/>
          <dgm:dir/>
          <dgm:animLvl val="ctr"/>
          <dgm:resizeHandles val="exact"/>
        </dgm:presLayoutVars>
      </dgm:prSet>
      <dgm:spPr/>
      <dgm:t>
        <a:bodyPr/>
        <a:lstStyle/>
        <a:p>
          <a:endParaRPr lang="es-ES"/>
        </a:p>
      </dgm:t>
    </dgm:pt>
    <dgm:pt modelId="{0565D0C7-D914-4C36-9EA5-BE91AA1CBCF0}" type="pres">
      <dgm:prSet presAssocID="{EFC28837-F3D8-4BAD-A24C-A00B075CE1AE}" presName="matrix" presStyleCnt="0"/>
      <dgm:spPr/>
    </dgm:pt>
    <dgm:pt modelId="{0AE991B8-A218-4491-95A1-273CD38D2DE8}" type="pres">
      <dgm:prSet presAssocID="{EFC28837-F3D8-4BAD-A24C-A00B075CE1AE}" presName="tile1" presStyleLbl="node1" presStyleIdx="0" presStyleCnt="4"/>
      <dgm:spPr/>
      <dgm:t>
        <a:bodyPr/>
        <a:lstStyle/>
        <a:p>
          <a:endParaRPr lang="es-ES"/>
        </a:p>
      </dgm:t>
    </dgm:pt>
    <dgm:pt modelId="{1EBD34F7-2510-42F3-A4AB-F7F77D8AD9FA}" type="pres">
      <dgm:prSet presAssocID="{EFC28837-F3D8-4BAD-A24C-A00B075CE1AE}" presName="tile1text" presStyleLbl="node1" presStyleIdx="0" presStyleCnt="4">
        <dgm:presLayoutVars>
          <dgm:chMax val="0"/>
          <dgm:chPref val="0"/>
          <dgm:bulletEnabled val="1"/>
        </dgm:presLayoutVars>
      </dgm:prSet>
      <dgm:spPr/>
      <dgm:t>
        <a:bodyPr/>
        <a:lstStyle/>
        <a:p>
          <a:endParaRPr lang="es-ES"/>
        </a:p>
      </dgm:t>
    </dgm:pt>
    <dgm:pt modelId="{879EDE3F-880F-48D3-BC52-72F206AA6FB4}" type="pres">
      <dgm:prSet presAssocID="{EFC28837-F3D8-4BAD-A24C-A00B075CE1AE}" presName="tile2" presStyleLbl="node1" presStyleIdx="1" presStyleCnt="4"/>
      <dgm:spPr/>
      <dgm:t>
        <a:bodyPr/>
        <a:lstStyle/>
        <a:p>
          <a:endParaRPr lang="es-ES"/>
        </a:p>
      </dgm:t>
    </dgm:pt>
    <dgm:pt modelId="{0F277067-B158-4436-B328-AF385B1D1557}" type="pres">
      <dgm:prSet presAssocID="{EFC28837-F3D8-4BAD-A24C-A00B075CE1AE}" presName="tile2text" presStyleLbl="node1" presStyleIdx="1" presStyleCnt="4">
        <dgm:presLayoutVars>
          <dgm:chMax val="0"/>
          <dgm:chPref val="0"/>
          <dgm:bulletEnabled val="1"/>
        </dgm:presLayoutVars>
      </dgm:prSet>
      <dgm:spPr/>
      <dgm:t>
        <a:bodyPr/>
        <a:lstStyle/>
        <a:p>
          <a:endParaRPr lang="es-ES"/>
        </a:p>
      </dgm:t>
    </dgm:pt>
    <dgm:pt modelId="{DBBBF1D2-70DC-4A87-ACB1-63EFC4CAF53C}" type="pres">
      <dgm:prSet presAssocID="{EFC28837-F3D8-4BAD-A24C-A00B075CE1AE}" presName="tile3" presStyleLbl="node1" presStyleIdx="2" presStyleCnt="4"/>
      <dgm:spPr/>
      <dgm:t>
        <a:bodyPr/>
        <a:lstStyle/>
        <a:p>
          <a:endParaRPr lang="es-ES"/>
        </a:p>
      </dgm:t>
    </dgm:pt>
    <dgm:pt modelId="{E99F4A9C-554D-4A12-B69A-CF266052B992}" type="pres">
      <dgm:prSet presAssocID="{EFC28837-F3D8-4BAD-A24C-A00B075CE1AE}" presName="tile3text" presStyleLbl="node1" presStyleIdx="2" presStyleCnt="4">
        <dgm:presLayoutVars>
          <dgm:chMax val="0"/>
          <dgm:chPref val="0"/>
          <dgm:bulletEnabled val="1"/>
        </dgm:presLayoutVars>
      </dgm:prSet>
      <dgm:spPr/>
      <dgm:t>
        <a:bodyPr/>
        <a:lstStyle/>
        <a:p>
          <a:endParaRPr lang="es-ES"/>
        </a:p>
      </dgm:t>
    </dgm:pt>
    <dgm:pt modelId="{B03DAD28-9F9F-48C2-A862-03E0CD6D4BCC}" type="pres">
      <dgm:prSet presAssocID="{EFC28837-F3D8-4BAD-A24C-A00B075CE1AE}" presName="tile4" presStyleLbl="node1" presStyleIdx="3" presStyleCnt="4"/>
      <dgm:spPr/>
      <dgm:t>
        <a:bodyPr/>
        <a:lstStyle/>
        <a:p>
          <a:endParaRPr lang="es-ES"/>
        </a:p>
      </dgm:t>
    </dgm:pt>
    <dgm:pt modelId="{0F146690-BB31-469C-A73E-D0D8ACD2753F}" type="pres">
      <dgm:prSet presAssocID="{EFC28837-F3D8-4BAD-A24C-A00B075CE1AE}" presName="tile4text" presStyleLbl="node1" presStyleIdx="3" presStyleCnt="4">
        <dgm:presLayoutVars>
          <dgm:chMax val="0"/>
          <dgm:chPref val="0"/>
          <dgm:bulletEnabled val="1"/>
        </dgm:presLayoutVars>
      </dgm:prSet>
      <dgm:spPr/>
      <dgm:t>
        <a:bodyPr/>
        <a:lstStyle/>
        <a:p>
          <a:endParaRPr lang="es-ES"/>
        </a:p>
      </dgm:t>
    </dgm:pt>
    <dgm:pt modelId="{9A0C3C3F-D455-4D56-8309-4E5270435FCB}" type="pres">
      <dgm:prSet presAssocID="{EFC28837-F3D8-4BAD-A24C-A00B075CE1AE}" presName="centerTile" presStyleLbl="fgShp" presStyleIdx="0" presStyleCnt="1">
        <dgm:presLayoutVars>
          <dgm:chMax val="0"/>
          <dgm:chPref val="0"/>
        </dgm:presLayoutVars>
      </dgm:prSet>
      <dgm:spPr/>
      <dgm:t>
        <a:bodyPr/>
        <a:lstStyle/>
        <a:p>
          <a:endParaRPr lang="es-ES"/>
        </a:p>
      </dgm:t>
    </dgm:pt>
  </dgm:ptLst>
  <dgm:cxnLst>
    <dgm:cxn modelId="{1FBD5E99-73B4-4DF8-9CFA-8451897CDC40}" type="presOf" srcId="{C92942E0-A7C0-41CC-80A7-E9960BC1ACC8}" destId="{DBBBF1D2-70DC-4A87-ACB1-63EFC4CAF53C}" srcOrd="0" destOrd="0" presId="urn:microsoft.com/office/officeart/2005/8/layout/matrix1"/>
    <dgm:cxn modelId="{9382C513-8460-442A-81CD-2788E8F17790}" type="presOf" srcId="{EFC28837-F3D8-4BAD-A24C-A00B075CE1AE}" destId="{67B98AFB-86BB-4E98-833D-085E83C0CFF2}" srcOrd="0" destOrd="0" presId="urn:microsoft.com/office/officeart/2005/8/layout/matrix1"/>
    <dgm:cxn modelId="{2C8FA59F-E3A7-4CDA-ADCF-E8A024760B20}" type="presOf" srcId="{C92942E0-A7C0-41CC-80A7-E9960BC1ACC8}" destId="{E99F4A9C-554D-4A12-B69A-CF266052B992}" srcOrd="1" destOrd="0" presId="urn:microsoft.com/office/officeart/2005/8/layout/matrix1"/>
    <dgm:cxn modelId="{222FDD67-9B18-4E81-B1D2-3C6D6CD7AB52}" type="presOf" srcId="{5B32BBCE-57FC-4808-808A-9729761CF499}" destId="{B03DAD28-9F9F-48C2-A862-03E0CD6D4BCC}" srcOrd="0" destOrd="0" presId="urn:microsoft.com/office/officeart/2005/8/layout/matrix1"/>
    <dgm:cxn modelId="{542DF861-6A28-4DC2-8DFC-8755C4FA52EC}" srcId="{DE48A6D6-48E9-411A-8B49-478372C372AA}" destId="{4602179B-2908-4CE0-BC9D-8A71354851F4}" srcOrd="0" destOrd="0" parTransId="{94F03353-0CEB-4529-883D-74A2AE7DD2DB}" sibTransId="{53FA5947-CB67-46ED-9323-E52EBF81CB7F}"/>
    <dgm:cxn modelId="{12B836AD-11AB-4374-BED5-27CB3D70F9AC}" type="presOf" srcId="{AFD772A4-5087-43D4-A9A2-4547962C504E}" destId="{0F277067-B158-4436-B328-AF385B1D1557}" srcOrd="1" destOrd="0" presId="urn:microsoft.com/office/officeart/2005/8/layout/matrix1"/>
    <dgm:cxn modelId="{1861C480-1A5C-4E9E-B110-DF4D5A051C46}" srcId="{DE48A6D6-48E9-411A-8B49-478372C372AA}" destId="{C92942E0-A7C0-41CC-80A7-E9960BC1ACC8}" srcOrd="2" destOrd="0" parTransId="{32D5B616-C06F-49BC-B617-7B65DE6B48C3}" sibTransId="{9162B79B-B742-487D-8A0D-CC1A0A7D4525}"/>
    <dgm:cxn modelId="{0EAEBBC5-F8F6-4725-80A2-0508EF0F3D0F}" type="presOf" srcId="{DE48A6D6-48E9-411A-8B49-478372C372AA}" destId="{9A0C3C3F-D455-4D56-8309-4E5270435FCB}" srcOrd="0" destOrd="0" presId="urn:microsoft.com/office/officeart/2005/8/layout/matrix1"/>
    <dgm:cxn modelId="{73096622-51BA-4680-A20E-BFA8BA518BB8}" type="presOf" srcId="{5B32BBCE-57FC-4808-808A-9729761CF499}" destId="{0F146690-BB31-469C-A73E-D0D8ACD2753F}" srcOrd="1" destOrd="0" presId="urn:microsoft.com/office/officeart/2005/8/layout/matrix1"/>
    <dgm:cxn modelId="{0F82285A-4CAB-40C1-8234-DD677B663703}" type="presOf" srcId="{4602179B-2908-4CE0-BC9D-8A71354851F4}" destId="{1EBD34F7-2510-42F3-A4AB-F7F77D8AD9FA}" srcOrd="1" destOrd="0" presId="urn:microsoft.com/office/officeart/2005/8/layout/matrix1"/>
    <dgm:cxn modelId="{29599E8C-DDD6-4FCD-A2CE-D209E3C24758}" srcId="{DE48A6D6-48E9-411A-8B49-478372C372AA}" destId="{AFD772A4-5087-43D4-A9A2-4547962C504E}" srcOrd="1" destOrd="0" parTransId="{F9FB53E5-3990-414A-ADE0-3C99B25F5381}" sibTransId="{4B56222F-BB74-4E88-A357-1835C186E777}"/>
    <dgm:cxn modelId="{A994963F-0E7B-43BF-A673-546269AB6B97}" type="presOf" srcId="{AFD772A4-5087-43D4-A9A2-4547962C504E}" destId="{879EDE3F-880F-48D3-BC52-72F206AA6FB4}" srcOrd="0" destOrd="0" presId="urn:microsoft.com/office/officeart/2005/8/layout/matrix1"/>
    <dgm:cxn modelId="{9EC6E81C-6205-4960-B3D4-C80F953AA8A7}" srcId="{DE48A6D6-48E9-411A-8B49-478372C372AA}" destId="{5B32BBCE-57FC-4808-808A-9729761CF499}" srcOrd="3" destOrd="0" parTransId="{278B6F81-5D13-495A-9288-CE7624BB11B2}" sibTransId="{84F56712-6E41-4A63-8D16-C36C3CB0E687}"/>
    <dgm:cxn modelId="{8790390C-CFD3-4AAF-99F8-E6FC9A1C67F0}" srcId="{EFC28837-F3D8-4BAD-A24C-A00B075CE1AE}" destId="{DE48A6D6-48E9-411A-8B49-478372C372AA}" srcOrd="0" destOrd="0" parTransId="{1B60F66A-2338-496E-9C3E-BF022D0B9CF7}" sibTransId="{705380BC-1966-428E-B537-AC2B454D64A8}"/>
    <dgm:cxn modelId="{8A8A414F-4403-4AC7-A718-4693433A71A4}" type="presOf" srcId="{4602179B-2908-4CE0-BC9D-8A71354851F4}" destId="{0AE991B8-A218-4491-95A1-273CD38D2DE8}" srcOrd="0" destOrd="0" presId="urn:microsoft.com/office/officeart/2005/8/layout/matrix1"/>
    <dgm:cxn modelId="{87B64FE4-93CC-4B8C-BFB2-65E9017805EF}" type="presParOf" srcId="{67B98AFB-86BB-4E98-833D-085E83C0CFF2}" destId="{0565D0C7-D914-4C36-9EA5-BE91AA1CBCF0}" srcOrd="0" destOrd="0" presId="urn:microsoft.com/office/officeart/2005/8/layout/matrix1"/>
    <dgm:cxn modelId="{07CEB8F3-44F0-4205-B3F1-E76C021E17E4}" type="presParOf" srcId="{0565D0C7-D914-4C36-9EA5-BE91AA1CBCF0}" destId="{0AE991B8-A218-4491-95A1-273CD38D2DE8}" srcOrd="0" destOrd="0" presId="urn:microsoft.com/office/officeart/2005/8/layout/matrix1"/>
    <dgm:cxn modelId="{24BB580D-EC40-4766-8AEB-95A61DDB55F4}" type="presParOf" srcId="{0565D0C7-D914-4C36-9EA5-BE91AA1CBCF0}" destId="{1EBD34F7-2510-42F3-A4AB-F7F77D8AD9FA}" srcOrd="1" destOrd="0" presId="urn:microsoft.com/office/officeart/2005/8/layout/matrix1"/>
    <dgm:cxn modelId="{35E9AE38-E80E-4217-BD2B-3BDB0EB7926C}" type="presParOf" srcId="{0565D0C7-D914-4C36-9EA5-BE91AA1CBCF0}" destId="{879EDE3F-880F-48D3-BC52-72F206AA6FB4}" srcOrd="2" destOrd="0" presId="urn:microsoft.com/office/officeart/2005/8/layout/matrix1"/>
    <dgm:cxn modelId="{16C98F77-D893-4871-93FF-E2552271F926}" type="presParOf" srcId="{0565D0C7-D914-4C36-9EA5-BE91AA1CBCF0}" destId="{0F277067-B158-4436-B328-AF385B1D1557}" srcOrd="3" destOrd="0" presId="urn:microsoft.com/office/officeart/2005/8/layout/matrix1"/>
    <dgm:cxn modelId="{6E6BBEF0-13E2-49A5-A3B3-06CD92F9D7B6}" type="presParOf" srcId="{0565D0C7-D914-4C36-9EA5-BE91AA1CBCF0}" destId="{DBBBF1D2-70DC-4A87-ACB1-63EFC4CAF53C}" srcOrd="4" destOrd="0" presId="urn:microsoft.com/office/officeart/2005/8/layout/matrix1"/>
    <dgm:cxn modelId="{D67FFA4E-43B7-43F8-8CB3-8C8E319DC0B4}" type="presParOf" srcId="{0565D0C7-D914-4C36-9EA5-BE91AA1CBCF0}" destId="{E99F4A9C-554D-4A12-B69A-CF266052B992}" srcOrd="5" destOrd="0" presId="urn:microsoft.com/office/officeart/2005/8/layout/matrix1"/>
    <dgm:cxn modelId="{8553CA90-2D88-4B27-90FF-1943A6D7F88B}" type="presParOf" srcId="{0565D0C7-D914-4C36-9EA5-BE91AA1CBCF0}" destId="{B03DAD28-9F9F-48C2-A862-03E0CD6D4BCC}" srcOrd="6" destOrd="0" presId="urn:microsoft.com/office/officeart/2005/8/layout/matrix1"/>
    <dgm:cxn modelId="{820754E9-9E44-423E-8CD0-5E19CE9306CE}" type="presParOf" srcId="{0565D0C7-D914-4C36-9EA5-BE91AA1CBCF0}" destId="{0F146690-BB31-469C-A73E-D0D8ACD2753F}" srcOrd="7" destOrd="0" presId="urn:microsoft.com/office/officeart/2005/8/layout/matrix1"/>
    <dgm:cxn modelId="{508E9C8D-2295-4FB5-A31F-A27B1C75A451}" type="presParOf" srcId="{67B98AFB-86BB-4E98-833D-085E83C0CFF2}" destId="{9A0C3C3F-D455-4D56-8309-4E5270435FCB}"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BEC79-66B2-423B-9546-3DBF4702E05A}">
      <dsp:nvSpPr>
        <dsp:cNvPr id="0" name=""/>
        <dsp:cNvSpPr/>
      </dsp:nvSpPr>
      <dsp:spPr>
        <a:xfrm>
          <a:off x="1519" y="1419448"/>
          <a:ext cx="2014238" cy="20142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_tradnl" sz="1300" kern="1200" dirty="0" smtClean="0">
              <a:latin typeface="Garamond" pitchFamily="18" charset="0"/>
            </a:rPr>
            <a:t>Algunas materias administrativas son entregadas al conocimiento de la «justicia ordinaria»: responsabilidad y acciones ante Cortes</a:t>
          </a:r>
          <a:endParaRPr lang="es-ES" sz="1300" kern="1200" dirty="0">
            <a:latin typeface="Garamond" pitchFamily="18" charset="0"/>
          </a:endParaRPr>
        </a:p>
      </dsp:txBody>
      <dsp:txXfrm>
        <a:off x="296497" y="1714426"/>
        <a:ext cx="1424282" cy="1424282"/>
      </dsp:txXfrm>
    </dsp:sp>
    <dsp:sp modelId="{37722346-56F7-4D4E-AEF4-400C47CB735A}">
      <dsp:nvSpPr>
        <dsp:cNvPr id="0" name=""/>
        <dsp:cNvSpPr/>
      </dsp:nvSpPr>
      <dsp:spPr>
        <a:xfrm>
          <a:off x="2179314" y="1842438"/>
          <a:ext cx="1168258" cy="1168258"/>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a:off x="2334167" y="2289180"/>
        <a:ext cx="858552" cy="274774"/>
      </dsp:txXfrm>
    </dsp:sp>
    <dsp:sp modelId="{89AD437C-8937-49DD-ACC1-5547819321DA}">
      <dsp:nvSpPr>
        <dsp:cNvPr id="0" name=""/>
        <dsp:cNvSpPr/>
      </dsp:nvSpPr>
      <dsp:spPr>
        <a:xfrm>
          <a:off x="3511128" y="1419448"/>
          <a:ext cx="2014238" cy="20142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_tradnl" sz="1300" kern="1200" dirty="0" smtClean="0">
              <a:latin typeface="Garamond" pitchFamily="18" charset="0"/>
            </a:rPr>
            <a:t>Nuevos órganos que resuelven acciones especializadísimas: algunos fuera del Poder Judicial</a:t>
          </a:r>
          <a:endParaRPr lang="es-ES" sz="1300" kern="1200" dirty="0">
            <a:latin typeface="Garamond" pitchFamily="18" charset="0"/>
          </a:endParaRPr>
        </a:p>
      </dsp:txBody>
      <dsp:txXfrm>
        <a:off x="3806106" y="1714426"/>
        <a:ext cx="1424282" cy="1424282"/>
      </dsp:txXfrm>
    </dsp:sp>
    <dsp:sp modelId="{9D9ADAAC-7AAB-487A-943B-79B52FE969D4}">
      <dsp:nvSpPr>
        <dsp:cNvPr id="0" name=""/>
        <dsp:cNvSpPr/>
      </dsp:nvSpPr>
      <dsp:spPr>
        <a:xfrm>
          <a:off x="5688923" y="1842438"/>
          <a:ext cx="1168258" cy="1168258"/>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s-ES" sz="1000" kern="1200"/>
        </a:p>
      </dsp:txBody>
      <dsp:txXfrm>
        <a:off x="5843776" y="2083099"/>
        <a:ext cx="858552" cy="686936"/>
      </dsp:txXfrm>
    </dsp:sp>
    <dsp:sp modelId="{7C6D504B-D7AB-4489-87FC-89033241D335}">
      <dsp:nvSpPr>
        <dsp:cNvPr id="0" name=""/>
        <dsp:cNvSpPr/>
      </dsp:nvSpPr>
      <dsp:spPr>
        <a:xfrm>
          <a:off x="7020737" y="1419448"/>
          <a:ext cx="2014238" cy="201423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s-ES_tradnl" sz="1300" kern="1200" dirty="0" smtClean="0">
              <a:latin typeface="Garamond" pitchFamily="18" charset="0"/>
            </a:rPr>
            <a:t> Cambio de paradigma y Tendencia firme: Justicia </a:t>
          </a:r>
          <a:r>
            <a:rPr lang="es-ES_tradnl" sz="1300" kern="1200" dirty="0" err="1" smtClean="0">
              <a:latin typeface="Garamond" pitchFamily="18" charset="0"/>
            </a:rPr>
            <a:t>pluriforme</a:t>
          </a:r>
          <a:r>
            <a:rPr lang="es-ES_tradnl" sz="1300" kern="1200" dirty="0" smtClean="0">
              <a:latin typeface="Garamond" pitchFamily="18" charset="0"/>
            </a:rPr>
            <a:t> y Heterogeneidad. MODELO PROPIO</a:t>
          </a:r>
          <a:endParaRPr lang="es-ES" sz="1300" kern="1200" dirty="0">
            <a:latin typeface="Garamond" pitchFamily="18" charset="0"/>
          </a:endParaRPr>
        </a:p>
      </dsp:txBody>
      <dsp:txXfrm>
        <a:off x="7315715" y="1714426"/>
        <a:ext cx="1424282" cy="14242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6502B9-5A15-4906-957A-9886F591D526}">
      <dsp:nvSpPr>
        <dsp:cNvPr id="0" name=""/>
        <dsp:cNvSpPr/>
      </dsp:nvSpPr>
      <dsp:spPr>
        <a:xfrm>
          <a:off x="4008446" y="1803773"/>
          <a:ext cx="1367968" cy="136796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_tradnl" sz="1200" b="1" kern="1200" dirty="0" smtClean="0"/>
            <a:t>Evolución Jurisdicción contencioso-administrativa</a:t>
          </a:r>
        </a:p>
        <a:p>
          <a:pPr lvl="0" algn="ctr" defTabSz="533400">
            <a:lnSpc>
              <a:spcPct val="90000"/>
            </a:lnSpc>
            <a:spcBef>
              <a:spcPct val="0"/>
            </a:spcBef>
            <a:spcAft>
              <a:spcPct val="35000"/>
            </a:spcAft>
          </a:pPr>
          <a:r>
            <a:rPr lang="es-ES" sz="1200" b="1" kern="1200" dirty="0" smtClean="0"/>
            <a:t>en Chile</a:t>
          </a:r>
          <a:endParaRPr lang="es-ES" sz="1200" b="1" kern="1200" dirty="0"/>
        </a:p>
      </dsp:txBody>
      <dsp:txXfrm>
        <a:off x="4208780" y="2004107"/>
        <a:ext cx="967300" cy="967300"/>
      </dsp:txXfrm>
    </dsp:sp>
    <dsp:sp modelId="{E6212E05-5BE2-4F56-8DD8-D516E5BA3B7F}">
      <dsp:nvSpPr>
        <dsp:cNvPr id="0" name=""/>
        <dsp:cNvSpPr/>
      </dsp:nvSpPr>
      <dsp:spPr>
        <a:xfrm rot="16200000">
          <a:off x="4532315" y="1630556"/>
          <a:ext cx="320229" cy="26204"/>
        </a:xfrm>
        <a:custGeom>
          <a:avLst/>
          <a:gdLst/>
          <a:ahLst/>
          <a:cxnLst/>
          <a:rect l="0" t="0" r="0" b="0"/>
          <a:pathLst>
            <a:path>
              <a:moveTo>
                <a:pt x="0" y="13102"/>
              </a:moveTo>
              <a:lnTo>
                <a:pt x="320229" y="131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684424" y="1635653"/>
        <a:ext cx="16011" cy="16011"/>
      </dsp:txXfrm>
    </dsp:sp>
    <dsp:sp modelId="{61B18997-2466-4BB6-AEAF-E1793C381C4F}">
      <dsp:nvSpPr>
        <dsp:cNvPr id="0" name=""/>
        <dsp:cNvSpPr/>
      </dsp:nvSpPr>
      <dsp:spPr>
        <a:xfrm>
          <a:off x="3444706" y="-68525"/>
          <a:ext cx="2495447" cy="155206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_tradnl" sz="1200" b="1" kern="1200" dirty="0" smtClean="0">
              <a:latin typeface="Garamond" pitchFamily="18" charset="0"/>
            </a:rPr>
            <a:t>Primer paso: la justicia denegada (hasta 1970)</a:t>
          </a:r>
        </a:p>
        <a:p>
          <a:pPr lvl="0" algn="ctr" defTabSz="533400">
            <a:lnSpc>
              <a:spcPct val="90000"/>
            </a:lnSpc>
            <a:spcBef>
              <a:spcPct val="0"/>
            </a:spcBef>
            <a:spcAft>
              <a:spcPct val="35000"/>
            </a:spcAft>
          </a:pPr>
          <a:r>
            <a:rPr lang="es-ES_tradnl" sz="1100" kern="1200" dirty="0" smtClean="0">
              <a:latin typeface="Garamond" pitchFamily="18" charset="0"/>
            </a:rPr>
            <a:t>Argumento: separación de poderes. Sin nulidad ni responsabilidad</a:t>
          </a:r>
          <a:endParaRPr lang="es-ES" sz="1100" kern="1200" dirty="0">
            <a:latin typeface="Garamond" pitchFamily="18" charset="0"/>
          </a:endParaRPr>
        </a:p>
      </dsp:txBody>
      <dsp:txXfrm>
        <a:off x="3810156" y="158770"/>
        <a:ext cx="1764547" cy="1097479"/>
      </dsp:txXfrm>
    </dsp:sp>
    <dsp:sp modelId="{8D1F1933-DE62-45EF-AE84-243E2A307181}">
      <dsp:nvSpPr>
        <dsp:cNvPr id="0" name=""/>
        <dsp:cNvSpPr/>
      </dsp:nvSpPr>
      <dsp:spPr>
        <a:xfrm rot="31266">
          <a:off x="5376383" y="2481475"/>
          <a:ext cx="131834" cy="26204"/>
        </a:xfrm>
        <a:custGeom>
          <a:avLst/>
          <a:gdLst/>
          <a:ahLst/>
          <a:cxnLst/>
          <a:rect l="0" t="0" r="0" b="0"/>
          <a:pathLst>
            <a:path>
              <a:moveTo>
                <a:pt x="0" y="13102"/>
              </a:moveTo>
              <a:lnTo>
                <a:pt x="131834" y="131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5439004" y="2491281"/>
        <a:ext cx="6591" cy="6591"/>
      </dsp:txXfrm>
    </dsp:sp>
    <dsp:sp modelId="{9D36B9C0-0B6A-4468-BA63-DDFE3B9AEB9F}">
      <dsp:nvSpPr>
        <dsp:cNvPr id="0" name=""/>
        <dsp:cNvSpPr/>
      </dsp:nvSpPr>
      <dsp:spPr>
        <a:xfrm>
          <a:off x="5508109" y="1397610"/>
          <a:ext cx="2926207" cy="22217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_tradnl" sz="1200" b="1" kern="1200" dirty="0" smtClean="0"/>
            <a:t>Tercer paso: la justicia diseminada, pero… en múltiples acciones ante Cortes Tradicionales</a:t>
          </a:r>
        </a:p>
        <a:p>
          <a:pPr lvl="0" algn="ctr" defTabSz="533400">
            <a:lnSpc>
              <a:spcPct val="90000"/>
            </a:lnSpc>
            <a:spcBef>
              <a:spcPct val="0"/>
            </a:spcBef>
            <a:spcAft>
              <a:spcPct val="35000"/>
            </a:spcAft>
          </a:pPr>
          <a:r>
            <a:rPr lang="es-ES_tradnl" sz="1200" b="0" kern="1200" dirty="0" smtClean="0"/>
            <a:t>Ausencia de justicia de base (Tribunales de Primera Instancia), de única instancia, bajo </a:t>
          </a:r>
          <a:r>
            <a:rPr lang="es-ES_tradnl" sz="1200" b="0" kern="1200" dirty="0" err="1" smtClean="0"/>
            <a:t>estàndard</a:t>
          </a:r>
          <a:r>
            <a:rPr lang="es-ES_tradnl" sz="1200" b="0" kern="1200" dirty="0" smtClean="0"/>
            <a:t> </a:t>
          </a:r>
          <a:r>
            <a:rPr lang="es-ES_tradnl" sz="1200" b="0" kern="1200" dirty="0" err="1" smtClean="0"/>
            <a:t>ptocesal</a:t>
          </a:r>
          <a:r>
            <a:rPr lang="es-ES_tradnl" sz="1200" b="0" kern="1200" dirty="0" smtClean="0"/>
            <a:t> y sustantivo</a:t>
          </a:r>
        </a:p>
        <a:p>
          <a:pPr lvl="0" algn="ctr" defTabSz="533400">
            <a:lnSpc>
              <a:spcPct val="90000"/>
            </a:lnSpc>
            <a:spcBef>
              <a:spcPct val="0"/>
            </a:spcBef>
            <a:spcAft>
              <a:spcPct val="35000"/>
            </a:spcAft>
          </a:pPr>
          <a:endParaRPr lang="es-ES_tradnl" sz="1200" b="1" kern="1200" dirty="0" smtClean="0"/>
        </a:p>
      </dsp:txBody>
      <dsp:txXfrm>
        <a:off x="5936642" y="1722977"/>
        <a:ext cx="2069141" cy="1571010"/>
      </dsp:txXfrm>
    </dsp:sp>
    <dsp:sp modelId="{44E83571-B832-4B4E-932F-EF41A6E38AD6}">
      <dsp:nvSpPr>
        <dsp:cNvPr id="0" name=""/>
        <dsp:cNvSpPr/>
      </dsp:nvSpPr>
      <dsp:spPr>
        <a:xfrm rot="5400000">
          <a:off x="4528834" y="3322235"/>
          <a:ext cx="327192" cy="26204"/>
        </a:xfrm>
        <a:custGeom>
          <a:avLst/>
          <a:gdLst/>
          <a:ahLst/>
          <a:cxnLst/>
          <a:rect l="0" t="0" r="0" b="0"/>
          <a:pathLst>
            <a:path>
              <a:moveTo>
                <a:pt x="0" y="13102"/>
              </a:moveTo>
              <a:lnTo>
                <a:pt x="327192" y="131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a:off x="4684250" y="3327157"/>
        <a:ext cx="16359" cy="16359"/>
      </dsp:txXfrm>
    </dsp:sp>
    <dsp:sp modelId="{56331A24-8CEE-49EA-842F-328AAC93A0C7}">
      <dsp:nvSpPr>
        <dsp:cNvPr id="0" name=""/>
        <dsp:cNvSpPr/>
      </dsp:nvSpPr>
      <dsp:spPr>
        <a:xfrm>
          <a:off x="3372696" y="3498933"/>
          <a:ext cx="2639467" cy="15381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_tradnl" sz="1200" b="1" kern="1200" dirty="0" smtClean="0"/>
            <a:t>Cuarto paso: la</a:t>
          </a:r>
          <a:r>
            <a:rPr lang="es-ES_tradnl" sz="1200" kern="1200" dirty="0" smtClean="0"/>
            <a:t> </a:t>
          </a:r>
          <a:r>
            <a:rPr lang="es-ES_tradnl" sz="1200" b="1" kern="1200" dirty="0" smtClean="0"/>
            <a:t>justicia reencontrada, en tribunales especializadísimos</a:t>
          </a:r>
        </a:p>
        <a:p>
          <a:pPr lvl="0" algn="ctr" defTabSz="533400">
            <a:lnSpc>
              <a:spcPct val="90000"/>
            </a:lnSpc>
            <a:spcBef>
              <a:spcPct val="0"/>
            </a:spcBef>
            <a:spcAft>
              <a:spcPct val="35000"/>
            </a:spcAft>
          </a:pPr>
          <a:r>
            <a:rPr lang="es-ES_tradnl" sz="1200" b="0" kern="1200" dirty="0" smtClean="0"/>
            <a:t>Órganos jurisdiccionales con </a:t>
          </a:r>
          <a:r>
            <a:rPr lang="es-ES_tradnl" sz="1200" b="0" i="1" kern="1200" dirty="0" err="1" smtClean="0"/>
            <a:t>background</a:t>
          </a:r>
          <a:r>
            <a:rPr lang="es-ES_tradnl" sz="1200" b="0" kern="1200" dirty="0" smtClean="0"/>
            <a:t> técnico,</a:t>
          </a:r>
        </a:p>
        <a:p>
          <a:pPr lvl="0" algn="ctr" defTabSz="533400">
            <a:lnSpc>
              <a:spcPct val="90000"/>
            </a:lnSpc>
            <a:spcBef>
              <a:spcPct val="0"/>
            </a:spcBef>
            <a:spcAft>
              <a:spcPct val="35000"/>
            </a:spcAft>
          </a:pPr>
          <a:r>
            <a:rPr lang="es-ES_tradnl" sz="1200" b="0" kern="1200" dirty="0" smtClean="0"/>
            <a:t>Justicia </a:t>
          </a:r>
          <a:r>
            <a:rPr lang="es-ES_tradnl" sz="1200" b="0" i="1" kern="1200" dirty="0" smtClean="0"/>
            <a:t>boutique</a:t>
          </a:r>
        </a:p>
      </dsp:txBody>
      <dsp:txXfrm>
        <a:off x="3759237" y="3724189"/>
        <a:ext cx="1866385" cy="1087631"/>
      </dsp:txXfrm>
    </dsp:sp>
    <dsp:sp modelId="{AF42466B-6CB1-4EE8-BAB6-CB16476FDE32}">
      <dsp:nvSpPr>
        <dsp:cNvPr id="0" name=""/>
        <dsp:cNvSpPr/>
      </dsp:nvSpPr>
      <dsp:spPr>
        <a:xfrm rot="10800000">
          <a:off x="3874451" y="2474655"/>
          <a:ext cx="133994" cy="26204"/>
        </a:xfrm>
        <a:custGeom>
          <a:avLst/>
          <a:gdLst/>
          <a:ahLst/>
          <a:cxnLst/>
          <a:rect l="0" t="0" r="0" b="0"/>
          <a:pathLst>
            <a:path>
              <a:moveTo>
                <a:pt x="0" y="13102"/>
              </a:moveTo>
              <a:lnTo>
                <a:pt x="133994" y="131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0800000">
        <a:off x="3938098" y="2484407"/>
        <a:ext cx="6699" cy="6699"/>
      </dsp:txXfrm>
    </dsp:sp>
    <dsp:sp modelId="{710F00A3-96B7-4744-B15A-1810B320E216}">
      <dsp:nvSpPr>
        <dsp:cNvPr id="0" name=""/>
        <dsp:cNvSpPr/>
      </dsp:nvSpPr>
      <dsp:spPr>
        <a:xfrm>
          <a:off x="971595" y="1397616"/>
          <a:ext cx="2902856" cy="21802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s-ES_tradnl" sz="1200" b="1" kern="1200" dirty="0" smtClean="0"/>
            <a:t>Segundo paso:</a:t>
          </a:r>
          <a:r>
            <a:rPr lang="es-ES_tradnl" sz="1200" kern="1200" dirty="0" smtClean="0"/>
            <a:t> la </a:t>
          </a:r>
          <a:r>
            <a:rPr lang="es-ES_tradnl" sz="1200" b="1" kern="1200" dirty="0" smtClean="0"/>
            <a:t>justicia recobrada, pero… «dispersa» e incompleta</a:t>
          </a:r>
        </a:p>
        <a:p>
          <a:pPr lvl="0" algn="ctr" defTabSz="533400">
            <a:lnSpc>
              <a:spcPct val="90000"/>
            </a:lnSpc>
            <a:spcBef>
              <a:spcPct val="0"/>
            </a:spcBef>
            <a:spcAft>
              <a:spcPct val="35000"/>
            </a:spcAft>
          </a:pPr>
          <a:r>
            <a:rPr lang="es-ES_tradnl" sz="1100" kern="1200" dirty="0" err="1" smtClean="0"/>
            <a:t>Responsab¡ilidad</a:t>
          </a:r>
          <a:r>
            <a:rPr lang="es-ES_tradnl" sz="1100" kern="1200" dirty="0" smtClean="0"/>
            <a:t> patrimonial: justicia ordinaria (civil)</a:t>
          </a:r>
        </a:p>
        <a:p>
          <a:pPr lvl="0" algn="ctr" defTabSz="533400">
            <a:lnSpc>
              <a:spcPct val="90000"/>
            </a:lnSpc>
            <a:spcBef>
              <a:spcPct val="0"/>
            </a:spcBef>
            <a:spcAft>
              <a:spcPct val="35000"/>
            </a:spcAft>
          </a:pPr>
          <a:r>
            <a:rPr lang="es-ES_tradnl" sz="1100" kern="1200" dirty="0" err="1" smtClean="0"/>
            <a:t>Accion</a:t>
          </a:r>
          <a:r>
            <a:rPr lang="es-ES_tradnl" sz="1100" kern="1200" dirty="0" smtClean="0"/>
            <a:t> de </a:t>
          </a:r>
          <a:r>
            <a:rPr lang="es-ES_tradnl" sz="1100" kern="1200" dirty="0" err="1" smtClean="0"/>
            <a:t>proteccion</a:t>
          </a:r>
          <a:r>
            <a:rPr lang="es-ES_tradnl" sz="1100" kern="1200" dirty="0" smtClean="0"/>
            <a:t>: Cortes</a:t>
          </a:r>
          <a:endParaRPr lang="es-ES" sz="1100" kern="1200" dirty="0"/>
        </a:p>
      </dsp:txBody>
      <dsp:txXfrm>
        <a:off x="1396708" y="1716911"/>
        <a:ext cx="2052630" cy="15416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E991B8-A218-4491-95A1-273CD38D2DE8}">
      <dsp:nvSpPr>
        <dsp:cNvPr id="0" name=""/>
        <dsp:cNvSpPr/>
      </dsp:nvSpPr>
      <dsp:spPr>
        <a:xfrm rot="16200000">
          <a:off x="1010840" y="-1010840"/>
          <a:ext cx="2262981" cy="4284662"/>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ES" sz="1700" kern="1200" dirty="0" smtClean="0">
              <a:latin typeface="Garamond" pitchFamily="18" charset="0"/>
            </a:rPr>
            <a:t>Instancia especial</a:t>
          </a:r>
          <a:endParaRPr lang="es-ES" sz="1700" kern="1200" dirty="0">
            <a:latin typeface="Garamond" pitchFamily="18" charset="0"/>
          </a:endParaRPr>
        </a:p>
      </dsp:txBody>
      <dsp:txXfrm rot="5400000">
        <a:off x="0" y="0"/>
        <a:ext cx="4284662" cy="1697235"/>
      </dsp:txXfrm>
    </dsp:sp>
    <dsp:sp modelId="{879EDE3F-880F-48D3-BC52-72F206AA6FB4}">
      <dsp:nvSpPr>
        <dsp:cNvPr id="0" name=""/>
        <dsp:cNvSpPr/>
      </dsp:nvSpPr>
      <dsp:spPr>
        <a:xfrm>
          <a:off x="4284662" y="0"/>
          <a:ext cx="4284662"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ES" sz="1700" kern="1200" dirty="0" smtClean="0">
              <a:latin typeface="Garamond" pitchFamily="18" charset="0"/>
            </a:rPr>
            <a:t>Integración interdisciplinaria (abogados, hidrólogos e hidrogeólogos)</a:t>
          </a:r>
          <a:endParaRPr lang="es-ES" sz="1700" kern="1200" dirty="0">
            <a:latin typeface="Garamond" pitchFamily="18" charset="0"/>
          </a:endParaRPr>
        </a:p>
      </dsp:txBody>
      <dsp:txXfrm>
        <a:off x="4284662" y="0"/>
        <a:ext cx="4284662" cy="1697235"/>
      </dsp:txXfrm>
    </dsp:sp>
    <dsp:sp modelId="{DBBBF1D2-70DC-4A87-ACB1-63EFC4CAF53C}">
      <dsp:nvSpPr>
        <dsp:cNvPr id="0" name=""/>
        <dsp:cNvSpPr/>
      </dsp:nvSpPr>
      <dsp:spPr>
        <a:xfrm rot="10800000">
          <a:off x="0" y="2262981"/>
          <a:ext cx="4284662" cy="2262981"/>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ES" sz="1700" kern="1200" dirty="0" smtClean="0">
              <a:latin typeface="Garamond" pitchFamily="18" charset="0"/>
            </a:rPr>
            <a:t>Potestades para conocer temáticas específicas y complejas de aguas que no pueden seguir siendo atendidas por los tribunales ordinarios de justicia con la deferencia y falta de tecnicidad actual</a:t>
          </a:r>
          <a:endParaRPr lang="es-ES" sz="1700" kern="1200" dirty="0">
            <a:latin typeface="Garamond" pitchFamily="18" charset="0"/>
          </a:endParaRPr>
        </a:p>
      </dsp:txBody>
      <dsp:txXfrm rot="10800000">
        <a:off x="0" y="2828726"/>
        <a:ext cx="4284662" cy="1697235"/>
      </dsp:txXfrm>
    </dsp:sp>
    <dsp:sp modelId="{B03DAD28-9F9F-48C2-A862-03E0CD6D4BCC}">
      <dsp:nvSpPr>
        <dsp:cNvPr id="0" name=""/>
        <dsp:cNvSpPr/>
      </dsp:nvSpPr>
      <dsp:spPr>
        <a:xfrm rot="5400000">
          <a:off x="5295503" y="1252140"/>
          <a:ext cx="2262981" cy="4284662"/>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es-ES" sz="1700" kern="1200" dirty="0" smtClean="0">
              <a:latin typeface="Garamond" pitchFamily="18" charset="0"/>
            </a:rPr>
            <a:t>Sin perjuicio de ello, los tribunales ordinarios mantendrían su competencia en aquellas materias que no tengan la especificidad señalada, y, además, conservarían, en todos los casos, la potestad de tutelar el justo y racional procedimiento</a:t>
          </a:r>
          <a:endParaRPr lang="es-ES" sz="1700" kern="1200" dirty="0">
            <a:latin typeface="Garamond" pitchFamily="18" charset="0"/>
          </a:endParaRPr>
        </a:p>
      </dsp:txBody>
      <dsp:txXfrm rot="-5400000">
        <a:off x="4284662" y="2828725"/>
        <a:ext cx="4284662" cy="1697235"/>
      </dsp:txXfrm>
    </dsp:sp>
    <dsp:sp modelId="{9A0C3C3F-D455-4D56-8309-4E5270435FCB}">
      <dsp:nvSpPr>
        <dsp:cNvPr id="0" name=""/>
        <dsp:cNvSpPr/>
      </dsp:nvSpPr>
      <dsp:spPr>
        <a:xfrm>
          <a:off x="2999263" y="1697235"/>
          <a:ext cx="2570797" cy="113149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s-ES" sz="1700" kern="1200" dirty="0" smtClean="0">
              <a:latin typeface="Garamond" pitchFamily="18" charset="0"/>
            </a:rPr>
            <a:t>Tribunal Especial / Panel de Aguas / Comisión Técnica de Aguas</a:t>
          </a:r>
          <a:endParaRPr lang="es-ES" sz="1700" kern="1200" dirty="0">
            <a:latin typeface="Garamond" pitchFamily="18" charset="0"/>
          </a:endParaRPr>
        </a:p>
      </dsp:txBody>
      <dsp:txXfrm>
        <a:off x="3054498" y="1752470"/>
        <a:ext cx="2460327" cy="102102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sz="quarter" idx="1"/>
          </p:nvPr>
        </p:nvSpPr>
        <p:spPr>
          <a:xfrm>
            <a:off x="5179486" y="0"/>
            <a:ext cx="3962400" cy="342900"/>
          </a:xfrm>
          <a:prstGeom prst="rect">
            <a:avLst/>
          </a:prstGeom>
        </p:spPr>
        <p:txBody>
          <a:bodyPr vert="horz" lIns="91440" tIns="45720" rIns="91440" bIns="45720" rtlCol="0"/>
          <a:lstStyle>
            <a:lvl1pPr algn="r">
              <a:defRPr sz="1200"/>
            </a:lvl1pPr>
          </a:lstStyle>
          <a:p>
            <a:fld id="{D55B8DB0-B693-470B-A6BE-E1822120DA19}" type="datetimeFigureOut">
              <a:rPr lang="es-CL" smtClean="0"/>
              <a:pPr/>
              <a:t>30-11-11</a:t>
            </a:fld>
            <a:endParaRPr lang="es-CL"/>
          </a:p>
        </p:txBody>
      </p:sp>
      <p:sp>
        <p:nvSpPr>
          <p:cNvPr id="4" name="3 Marcador de pie de página"/>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s-CL"/>
          </a:p>
        </p:txBody>
      </p:sp>
      <p:sp>
        <p:nvSpPr>
          <p:cNvPr id="5" name="4 Marcador de número de diapositiva"/>
          <p:cNvSpPr>
            <a:spLocks noGrp="1"/>
          </p:cNvSpPr>
          <p:nvPr>
            <p:ph type="sldNum" sz="quarter" idx="3"/>
          </p:nvPr>
        </p:nvSpPr>
        <p:spPr>
          <a:xfrm>
            <a:off x="5179486" y="6513910"/>
            <a:ext cx="3962400" cy="342900"/>
          </a:xfrm>
          <a:prstGeom prst="rect">
            <a:avLst/>
          </a:prstGeom>
        </p:spPr>
        <p:txBody>
          <a:bodyPr vert="horz" lIns="91440" tIns="45720" rIns="91440" bIns="45720" rtlCol="0" anchor="b"/>
          <a:lstStyle>
            <a:lvl1pPr algn="r">
              <a:defRPr sz="1200"/>
            </a:lvl1pPr>
          </a:lstStyle>
          <a:p>
            <a:fld id="{E6ABF595-ED71-4C81-9A09-24E1CBF41C86}" type="slidenum">
              <a:rPr lang="es-CL" smtClean="0"/>
              <a:pPr/>
              <a:t>‹Nr.›</a:t>
            </a:fld>
            <a:endParaRPr lang="es-CL"/>
          </a:p>
        </p:txBody>
      </p:sp>
    </p:spTree>
    <p:extLst>
      <p:ext uri="{BB962C8B-B14F-4D97-AF65-F5344CB8AC3E}">
        <p14:creationId xmlns:p14="http://schemas.microsoft.com/office/powerpoint/2010/main" val="37234403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5179486" y="0"/>
            <a:ext cx="3962400" cy="342900"/>
          </a:xfrm>
          <a:prstGeom prst="rect">
            <a:avLst/>
          </a:prstGeom>
        </p:spPr>
        <p:txBody>
          <a:bodyPr vert="horz" lIns="91440" tIns="45720" rIns="91440" bIns="45720" rtlCol="0"/>
          <a:lstStyle>
            <a:lvl1pPr algn="r">
              <a:defRPr sz="1200"/>
            </a:lvl1pPr>
          </a:lstStyle>
          <a:p>
            <a:fld id="{4ABC7482-550C-4FD9-8CB3-E3B086F5F7CA}" type="datetimeFigureOut">
              <a:rPr lang="es-CL" smtClean="0"/>
              <a:pPr/>
              <a:t>30-11-11</a:t>
            </a:fld>
            <a:endParaRPr lang="es-CL"/>
          </a:p>
        </p:txBody>
      </p:sp>
      <p:sp>
        <p:nvSpPr>
          <p:cNvPr id="4" name="3 Marcador de imagen de diapositiva"/>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914400" y="3257551"/>
            <a:ext cx="7315200" cy="30861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5179486" y="6513910"/>
            <a:ext cx="3962400" cy="342900"/>
          </a:xfrm>
          <a:prstGeom prst="rect">
            <a:avLst/>
          </a:prstGeom>
        </p:spPr>
        <p:txBody>
          <a:bodyPr vert="horz" lIns="91440" tIns="45720" rIns="91440" bIns="45720" rtlCol="0" anchor="b"/>
          <a:lstStyle>
            <a:lvl1pPr algn="r">
              <a:defRPr sz="1200"/>
            </a:lvl1pPr>
          </a:lstStyle>
          <a:p>
            <a:fld id="{7E544E46-8959-41A9-A808-8FE70E3BDE7B}" type="slidenum">
              <a:rPr lang="es-CL" smtClean="0"/>
              <a:pPr/>
              <a:t>‹Nr.›</a:t>
            </a:fld>
            <a:endParaRPr lang="es-CL"/>
          </a:p>
        </p:txBody>
      </p:sp>
    </p:spTree>
    <p:extLst>
      <p:ext uri="{BB962C8B-B14F-4D97-AF65-F5344CB8AC3E}">
        <p14:creationId xmlns:p14="http://schemas.microsoft.com/office/powerpoint/2010/main" val="2527159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1</a:t>
            </a:fld>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10</a:t>
            </a:fld>
            <a:endParaRPr lang="es-C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11</a:t>
            </a:fld>
            <a:endParaRPr lang="es-C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12</a:t>
            </a:fld>
            <a:endParaRPr lang="es-C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13</a:t>
            </a:fld>
            <a:endParaRPr lang="es-C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14</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2</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3</a:t>
            </a:fld>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4</a:t>
            </a:fld>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5</a:t>
            </a:fld>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6</a:t>
            </a:fld>
            <a:endParaRPr lang="es-C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7</a:t>
            </a:fld>
            <a:endParaRPr lang="es-C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8</a:t>
            </a:fld>
            <a:endParaRPr lang="es-C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7E544E46-8959-41A9-A808-8FE70E3BDE7B}" type="slidenum">
              <a:rPr lang="es-CL" smtClean="0"/>
              <a:pPr/>
              <a:t>9</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7A7C7D1-F9C1-46EC-8339-53A1431C5829}" type="datetimeFigureOut">
              <a:rPr lang="es-CL" smtClean="0"/>
              <a:pPr/>
              <a:t>30-11-11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CEF487A3-C79E-4BD9-B477-E909B36AE6A2}" type="slidenum">
              <a:rPr lang="es-CL" smtClean="0"/>
              <a:pPr/>
              <a:t>‹Nr.›</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A7C7D1-F9C1-46EC-8339-53A1431C5829}" type="datetimeFigureOut">
              <a:rPr lang="es-CL" smtClean="0"/>
              <a:pPr/>
              <a:t>30-11-11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F487A3-C79E-4BD9-B477-E909B36AE6A2}" type="slidenum">
              <a:rPr lang="es-CL" smtClean="0"/>
              <a:pPr/>
              <a:t>‹Nr.›</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1" Type="http://schemas.openxmlformats.org/officeDocument/2006/relationships/diagramColors" Target="../diagrams/colors4.xml"/><Relationship Id="rId12"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diagramData" Target="../diagrams/data4.xml"/><Relationship Id="rId9" Type="http://schemas.openxmlformats.org/officeDocument/2006/relationships/diagramLayout" Target="../diagrams/layout4.xml"/><Relationship Id="rId10"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4975532"/>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1 Título"/>
          <p:cNvSpPr txBox="1">
            <a:spLocks/>
          </p:cNvSpPr>
          <p:nvPr/>
        </p:nvSpPr>
        <p:spPr>
          <a:xfrm>
            <a:off x="251520" y="260648"/>
            <a:ext cx="8715404" cy="216024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CL" sz="5200" cap="small" dirty="0" smtClean="0">
                <a:solidFill>
                  <a:schemeClr val="bg1"/>
                </a:solidFill>
                <a:effectLst>
                  <a:outerShdw blurRad="38100" dist="38100" dir="2700000" algn="tl">
                    <a:srgbClr val="000000">
                      <a:alpha val="43137"/>
                    </a:srgbClr>
                  </a:outerShdw>
                </a:effectLst>
                <a:latin typeface="Garamond" pitchFamily="18" charset="0"/>
                <a:ea typeface="+mj-ea"/>
                <a:cs typeface="+mj-cs"/>
              </a:rPr>
              <a:t>La actual tendencia del Derecho chileno hacia una jurisdicción administrativa especializadísima.</a:t>
            </a:r>
          </a:p>
          <a:p>
            <a:pPr marL="0" marR="0" lvl="0" indent="0" algn="ctr" defTabSz="914400" rtl="0" eaLnBrk="1" fontAlgn="auto" latinLnBrk="0" hangingPunct="1">
              <a:lnSpc>
                <a:spcPct val="100000"/>
              </a:lnSpc>
              <a:spcBef>
                <a:spcPct val="0"/>
              </a:spcBef>
              <a:spcAft>
                <a:spcPts val="0"/>
              </a:spcAft>
              <a:buClrTx/>
              <a:buSzTx/>
              <a:buFontTx/>
              <a:buNone/>
              <a:tabLst/>
              <a:defRPr/>
            </a:pPr>
            <a:r>
              <a:rPr lang="es-CL" sz="3600" i="1" cap="small" noProof="0" dirty="0" smtClean="0">
                <a:solidFill>
                  <a:schemeClr val="bg1"/>
                </a:solidFill>
                <a:effectLst>
                  <a:outerShdw blurRad="38100" dist="38100" dir="2700000" algn="tl">
                    <a:srgbClr val="000000">
                      <a:alpha val="43137"/>
                    </a:srgbClr>
                  </a:outerShdw>
                </a:effectLst>
                <a:latin typeface="Garamond" pitchFamily="18" charset="0"/>
                <a:ea typeface="+mj-ea"/>
                <a:cs typeface="+mj-cs"/>
              </a:rPr>
              <a:t>Una nueva forma de hacer justicia  en derecho Administrativo Especial</a:t>
            </a:r>
          </a:p>
        </p:txBody>
      </p:sp>
      <p:sp>
        <p:nvSpPr>
          <p:cNvPr id="10" name="9 Rectángulo"/>
          <p:cNvSpPr/>
          <p:nvPr/>
        </p:nvSpPr>
        <p:spPr>
          <a:xfrm>
            <a:off x="2428844" y="2428868"/>
            <a:ext cx="4286312" cy="984885"/>
          </a:xfrm>
          <a:prstGeom prst="rect">
            <a:avLst/>
          </a:prstGeom>
        </p:spPr>
        <p:txBody>
          <a:bodyPr wrap="square">
            <a:spAutoFit/>
          </a:bodyPr>
          <a:lstStyle/>
          <a:p>
            <a:pPr algn="ctr">
              <a:defRPr/>
            </a:pPr>
            <a:r>
              <a:rPr lang="es-CL" sz="1600" b="1" dirty="0" smtClean="0">
                <a:latin typeface="Garamond" pitchFamily="18" charset="0"/>
              </a:rPr>
              <a:t>Dr. Alejandro Vergara Blanco</a:t>
            </a:r>
            <a:endParaRPr lang="es-CL" sz="1600" b="1" dirty="0">
              <a:latin typeface="Garamond" pitchFamily="18" charset="0"/>
            </a:endParaRPr>
          </a:p>
          <a:p>
            <a:pPr algn="ctr">
              <a:defRPr/>
            </a:pPr>
            <a:r>
              <a:rPr lang="es-CL" sz="1400" dirty="0" smtClean="0">
                <a:latin typeface="Garamond" pitchFamily="18" charset="0"/>
              </a:rPr>
              <a:t>Profesor Titular de Derecho Administrativo</a:t>
            </a:r>
          </a:p>
          <a:p>
            <a:pPr algn="ctr">
              <a:defRPr/>
            </a:pPr>
            <a:r>
              <a:rPr lang="es-CL" sz="1400" dirty="0" smtClean="0">
                <a:latin typeface="Garamond" pitchFamily="18" charset="0"/>
              </a:rPr>
              <a:t>Pontificia Universidad Católica de </a:t>
            </a:r>
            <a:r>
              <a:rPr lang="es-CL" sz="1400" dirty="0" smtClean="0">
                <a:latin typeface="Garamond" pitchFamily="18" charset="0"/>
              </a:rPr>
              <a:t>Chile</a:t>
            </a:r>
          </a:p>
          <a:p>
            <a:pPr algn="ctr">
              <a:defRPr/>
            </a:pPr>
            <a:r>
              <a:rPr lang="es-CL" sz="1400" dirty="0" smtClean="0">
                <a:latin typeface="Garamond" pitchFamily="18" charset="0"/>
              </a:rPr>
              <a:t>Socio de Vergara </a:t>
            </a:r>
            <a:r>
              <a:rPr lang="es-CL" sz="1400" smtClean="0">
                <a:latin typeface="Garamond" pitchFamily="18" charset="0"/>
              </a:rPr>
              <a:t>y C</a:t>
            </a:r>
            <a:r>
              <a:rPr lang="es-CL" sz="1400" smtClean="0">
                <a:latin typeface="Garamond" pitchFamily="18" charset="0"/>
              </a:rPr>
              <a:t>ía., Recursos Naturales y Energia</a:t>
            </a:r>
            <a:endParaRPr lang="es-CL" sz="1400" dirty="0" smtClean="0">
              <a:latin typeface="Garamond" pitchFamily="18" charset="0"/>
            </a:endParaRPr>
          </a:p>
        </p:txBody>
      </p:sp>
      <p:sp>
        <p:nvSpPr>
          <p:cNvPr id="8" name="7 Rectángulo"/>
          <p:cNvSpPr/>
          <p:nvPr/>
        </p:nvSpPr>
        <p:spPr>
          <a:xfrm>
            <a:off x="0" y="3501008"/>
            <a:ext cx="9144000" cy="1180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dirty="0"/>
          </a:p>
        </p:txBody>
      </p:sp>
      <p:pic>
        <p:nvPicPr>
          <p:cNvPr id="11" name="10 Imagen" descr="puc_grande (2).gif"/>
          <p:cNvPicPr>
            <a:picLocks noChangeAspect="1"/>
          </p:cNvPicPr>
          <p:nvPr/>
        </p:nvPicPr>
        <p:blipFill>
          <a:blip r:embed="rId3" cstate="print">
            <a:biLevel thresh="50000"/>
          </a:blip>
          <a:stretch>
            <a:fillRect/>
          </a:stretch>
        </p:blipFill>
        <p:spPr>
          <a:xfrm>
            <a:off x="683568" y="3573016"/>
            <a:ext cx="821363" cy="1080120"/>
          </a:xfrm>
          <a:prstGeom prst="rect">
            <a:avLst/>
          </a:prstGeom>
        </p:spPr>
      </p:pic>
      <p:sp>
        <p:nvSpPr>
          <p:cNvPr id="13" name="12 CuadroTexto"/>
          <p:cNvSpPr txBox="1"/>
          <p:nvPr/>
        </p:nvSpPr>
        <p:spPr>
          <a:xfrm flipH="1">
            <a:off x="5580112" y="3284984"/>
            <a:ext cx="3168353" cy="523220"/>
          </a:xfrm>
          <a:prstGeom prst="rect">
            <a:avLst/>
          </a:prstGeom>
          <a:noFill/>
        </p:spPr>
        <p:txBody>
          <a:bodyPr wrap="square" rtlCol="0">
            <a:spAutoFit/>
          </a:bodyPr>
          <a:lstStyle/>
          <a:p>
            <a:pPr algn="ctr"/>
            <a:endParaRPr lang="es-ES_tradnl" sz="1400" dirty="0" smtClean="0">
              <a:latin typeface="Garamond" pitchFamily="18" charset="0"/>
            </a:endParaRPr>
          </a:p>
          <a:p>
            <a:pPr algn="ctr"/>
            <a:r>
              <a:rPr lang="es-ES_tradnl" sz="1400" dirty="0" smtClean="0">
                <a:latin typeface="Garamond" pitchFamily="18" charset="0"/>
              </a:rPr>
              <a:t>noviembre </a:t>
            </a:r>
            <a:r>
              <a:rPr lang="es-ES_tradnl" sz="1400" dirty="0" smtClean="0">
                <a:latin typeface="Garamond" pitchFamily="18" charset="0"/>
              </a:rPr>
              <a:t>de 2011</a:t>
            </a:r>
            <a:endParaRPr lang="es-ES" sz="1400" dirty="0">
              <a:latin typeface="Garamond" pitchFamily="18" charset="0"/>
            </a:endParaRPr>
          </a:p>
        </p:txBody>
      </p:sp>
      <p:pic>
        <p:nvPicPr>
          <p:cNvPr id="15" name="14 Imagen" descr="http://www.chilesustentable.net/web/wp-content/uploads/2011/08/tribunales_ambientales.jpg"/>
          <p:cNvPicPr/>
          <p:nvPr/>
        </p:nvPicPr>
        <p:blipFill>
          <a:blip r:embed="rId4" cstate="print"/>
          <a:srcRect/>
          <a:stretch>
            <a:fillRect/>
          </a:stretch>
        </p:blipFill>
        <p:spPr bwMode="auto">
          <a:xfrm>
            <a:off x="0" y="4725144"/>
            <a:ext cx="4572000" cy="2132856"/>
          </a:xfrm>
          <a:prstGeom prst="rect">
            <a:avLst/>
          </a:prstGeom>
          <a:noFill/>
          <a:ln w="9525">
            <a:noFill/>
            <a:miter lim="800000"/>
            <a:headEnd/>
            <a:tailEnd/>
          </a:ln>
        </p:spPr>
      </p:pic>
      <p:pic>
        <p:nvPicPr>
          <p:cNvPr id="18" name="17 Imagen" descr="http://www.chilesustentable.net/web/wp-content/uploads/2011/08/tribunales_ambientales.jpg"/>
          <p:cNvPicPr/>
          <p:nvPr/>
        </p:nvPicPr>
        <p:blipFill>
          <a:blip r:embed="rId4" cstate="print"/>
          <a:srcRect/>
          <a:stretch>
            <a:fillRect/>
          </a:stretch>
        </p:blipFill>
        <p:spPr bwMode="auto">
          <a:xfrm>
            <a:off x="4572000" y="4725144"/>
            <a:ext cx="4572000" cy="213285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412776"/>
          </a:xfrm>
          <a:solidFill>
            <a:schemeClr val="accent1"/>
          </a:solidFill>
        </p:spPr>
        <p:txBody>
          <a:bodyPr>
            <a:normAutofit fontScale="90000"/>
          </a:bodyPr>
          <a:lstStyle/>
          <a:p>
            <a:r>
              <a:rPr lang="es-CL" sz="3100" b="1" dirty="0" smtClean="0">
                <a:solidFill>
                  <a:schemeClr val="bg1"/>
                </a:solidFill>
                <a:effectLst>
                  <a:outerShdw blurRad="38100" dist="38100" dir="2700000" algn="tl">
                    <a:srgbClr val="000000">
                      <a:alpha val="43137"/>
                    </a:srgbClr>
                  </a:outerShdw>
                </a:effectLst>
                <a:latin typeface="Garamond" pitchFamily="18" charset="0"/>
              </a:rPr>
              <a:t/>
            </a:r>
            <a:br>
              <a:rPr lang="es-CL" sz="3100" b="1" dirty="0" smtClean="0">
                <a:solidFill>
                  <a:schemeClr val="bg1"/>
                </a:solidFill>
                <a:effectLst>
                  <a:outerShdw blurRad="38100" dist="38100" dir="2700000" algn="tl">
                    <a:srgbClr val="000000">
                      <a:alpha val="43137"/>
                    </a:srgbClr>
                  </a:outerShdw>
                </a:effectLst>
                <a:latin typeface="Garamond" pitchFamily="18" charset="0"/>
              </a:rPr>
            </a:br>
            <a:r>
              <a:rPr lang="es-CL" sz="3100" b="1" dirty="0" smtClean="0">
                <a:solidFill>
                  <a:schemeClr val="bg1"/>
                </a:solidFill>
                <a:effectLst>
                  <a:outerShdw blurRad="38100" dist="38100" dir="2700000" algn="tl">
                    <a:srgbClr val="000000">
                      <a:alpha val="43137"/>
                    </a:srgbClr>
                  </a:outerShdw>
                </a:effectLst>
                <a:latin typeface="Garamond" pitchFamily="18" charset="0"/>
              </a:rPr>
              <a:t>4. EXPERIENCIAS DE TRIBUNALES ESPECIALIZADÍSIMOS</a:t>
            </a:r>
            <a:br>
              <a:rPr lang="es-CL" sz="3100" b="1" dirty="0" smtClean="0">
                <a:solidFill>
                  <a:schemeClr val="bg1"/>
                </a:solidFill>
                <a:effectLst>
                  <a:outerShdw blurRad="38100" dist="38100" dir="2700000" algn="tl">
                    <a:srgbClr val="000000">
                      <a:alpha val="43137"/>
                    </a:srgbClr>
                  </a:outerShdw>
                </a:effectLst>
                <a:latin typeface="Garamond" pitchFamily="18" charset="0"/>
              </a:rPr>
            </a:br>
            <a:r>
              <a:rPr lang="es-CL" sz="3100" b="1" dirty="0" smtClean="0">
                <a:solidFill>
                  <a:schemeClr val="bg1"/>
                </a:solidFill>
                <a:effectLst>
                  <a:outerShdw blurRad="38100" dist="38100" dir="2700000" algn="tl">
                    <a:srgbClr val="000000">
                      <a:alpha val="43137"/>
                    </a:srgbClr>
                  </a:outerShdw>
                </a:effectLst>
                <a:latin typeface="Garamond" pitchFamily="18" charset="0"/>
              </a:rPr>
              <a:t>d) Panel de Expertos Ley General de Servicios Eléctricos</a:t>
            </a:r>
            <a:r>
              <a:rPr lang="es-CL" sz="3600" b="1" dirty="0" smtClean="0">
                <a:solidFill>
                  <a:schemeClr val="bg1"/>
                </a:solidFill>
                <a:effectLst>
                  <a:outerShdw blurRad="38100" dist="38100" dir="2700000" algn="tl">
                    <a:srgbClr val="000000">
                      <a:alpha val="43137"/>
                    </a:srgbClr>
                  </a:outerShdw>
                </a:effectLst>
                <a:latin typeface="Garamond" pitchFamily="18" charset="0"/>
              </a:rPr>
              <a:t/>
            </a:r>
            <a:br>
              <a:rPr lang="es-CL" sz="3600" b="1" dirty="0" smtClean="0">
                <a:solidFill>
                  <a:schemeClr val="bg1"/>
                </a:solidFill>
                <a:effectLst>
                  <a:outerShdw blurRad="38100" dist="38100" dir="2700000" algn="tl">
                    <a:srgbClr val="000000">
                      <a:alpha val="43137"/>
                    </a:srgbClr>
                  </a:outerShdw>
                </a:effectLst>
                <a:latin typeface="Garamond" pitchFamily="18" charset="0"/>
              </a:rPr>
            </a:br>
            <a:endParaRPr lang="es-CL" sz="3600" b="1" dirty="0" smtClean="0">
              <a:solidFill>
                <a:schemeClr val="bg1"/>
              </a:solidFill>
              <a:effectLst>
                <a:outerShdw blurRad="38100" dist="38100" dir="2700000" algn="tl">
                  <a:srgbClr val="000000">
                    <a:alpha val="43137"/>
                  </a:srgbClr>
                </a:outerShdw>
              </a:effectLst>
              <a:latin typeface="Garamond" pitchFamily="18" charset="0"/>
            </a:endParaRPr>
          </a:p>
        </p:txBody>
      </p:sp>
      <p:sp>
        <p:nvSpPr>
          <p:cNvPr id="5" name="4 Marcador de contenido"/>
          <p:cNvSpPr>
            <a:spLocks noGrp="1"/>
          </p:cNvSpPr>
          <p:nvPr>
            <p:ph idx="1"/>
          </p:nvPr>
        </p:nvSpPr>
        <p:spPr>
          <a:xfrm>
            <a:off x="467544" y="1700808"/>
            <a:ext cx="8229600" cy="4525963"/>
          </a:xfrm>
        </p:spPr>
        <p:txBody>
          <a:bodyPr>
            <a:normAutofit/>
          </a:bodyPr>
          <a:lstStyle/>
          <a:p>
            <a:pPr algn="just">
              <a:buFont typeface="Wingdings" pitchFamily="2" charset="2"/>
              <a:buChar char="v"/>
            </a:pPr>
            <a:r>
              <a:rPr lang="es-ES" sz="2400" dirty="0" smtClean="0">
                <a:latin typeface="Garamond" pitchFamily="18" charset="0"/>
              </a:rPr>
              <a:t>Creado durante el año 2004, en el marco de la denominada «Ley Corta».</a:t>
            </a:r>
          </a:p>
          <a:p>
            <a:pPr algn="just">
              <a:buNone/>
            </a:pPr>
            <a:endParaRPr lang="es-ES" sz="2400" dirty="0" smtClean="0">
              <a:latin typeface="Garamond" pitchFamily="18" charset="0"/>
            </a:endParaRPr>
          </a:p>
          <a:p>
            <a:pPr algn="just">
              <a:buFont typeface="Wingdings" pitchFamily="2" charset="2"/>
              <a:buChar char="v"/>
            </a:pPr>
            <a:r>
              <a:rPr lang="es-ES" sz="2400" dirty="0" smtClean="0">
                <a:latin typeface="Garamond" pitchFamily="18" charset="0"/>
              </a:rPr>
              <a:t>Sus dictámenes sólo pueden referirse a temas objeto de discrepancia; son vinculantes para las partes que han concurrido a solucionar su conflicto; y, no son susceptibles de recurso alguno (salvo opción de revisión por el Ministerio de Energía).</a:t>
            </a:r>
          </a:p>
          <a:p>
            <a:pPr algn="just">
              <a:buNone/>
            </a:pPr>
            <a:endParaRPr lang="es-ES" sz="2400" dirty="0" smtClean="0">
              <a:latin typeface="Garamond" pitchFamily="18" charset="0"/>
            </a:endParaRPr>
          </a:p>
          <a:p>
            <a:pPr algn="just">
              <a:buFont typeface="Wingdings" pitchFamily="2" charset="2"/>
              <a:buChar char="v"/>
            </a:pPr>
            <a:r>
              <a:rPr lang="es-ES" sz="2400" dirty="0" smtClean="0">
                <a:latin typeface="Garamond" pitchFamily="18" charset="0"/>
              </a:rPr>
              <a:t>Desde su creación ha resuelto numerosas discrepancias a través de resoluciones de alto contenido técnico, concordante con la complejidad de la regulación eléctrica.</a:t>
            </a:r>
            <a:endParaRPr lang="es-ES" sz="2400" dirty="0">
              <a:latin typeface="Garamond"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700808"/>
          </a:xfrm>
          <a:solidFill>
            <a:schemeClr val="accent1"/>
          </a:solidFill>
        </p:spPr>
        <p:txBody>
          <a:bodyPr>
            <a:noAutofit/>
          </a:bodyPr>
          <a:lstStyle/>
          <a:p>
            <a:r>
              <a:rPr lang="es-CL" sz="2800" b="1" dirty="0">
                <a:solidFill>
                  <a:schemeClr val="bg1"/>
                </a:solidFill>
                <a:effectLst>
                  <a:outerShdw blurRad="38100" dist="38100" dir="2700000" algn="tl">
                    <a:srgbClr val="000000">
                      <a:alpha val="43137"/>
                    </a:srgbClr>
                  </a:outerShdw>
                </a:effectLst>
                <a:latin typeface="Garamond" pitchFamily="18" charset="0"/>
              </a:rPr>
              <a:t>3</a:t>
            </a:r>
            <a:r>
              <a:rPr lang="es-CL" sz="2800" b="1" dirty="0" smtClean="0">
                <a:solidFill>
                  <a:schemeClr val="bg1"/>
                </a:solidFill>
                <a:effectLst>
                  <a:outerShdw blurRad="38100" dist="38100" dir="2700000" algn="tl">
                    <a:srgbClr val="000000">
                      <a:alpha val="43137"/>
                    </a:srgbClr>
                  </a:outerShdw>
                </a:effectLst>
                <a:latin typeface="Garamond" pitchFamily="18" charset="0"/>
              </a:rPr>
              <a:t>. PROPUESTA DE TRIBUNAL ESPECIALIZADÍSIMO</a:t>
            </a:r>
            <a:br>
              <a:rPr lang="es-CL" sz="2800" b="1" dirty="0" smtClean="0">
                <a:solidFill>
                  <a:schemeClr val="bg1"/>
                </a:solidFill>
                <a:effectLst>
                  <a:outerShdw blurRad="38100" dist="38100" dir="2700000" algn="tl">
                    <a:srgbClr val="000000">
                      <a:alpha val="43137"/>
                    </a:srgbClr>
                  </a:outerShdw>
                </a:effectLst>
                <a:latin typeface="Garamond" pitchFamily="18" charset="0"/>
              </a:rPr>
            </a:br>
            <a:r>
              <a:rPr lang="es-CL" sz="2800" b="1" dirty="0" smtClean="0">
                <a:solidFill>
                  <a:schemeClr val="bg1"/>
                </a:solidFill>
                <a:effectLst>
                  <a:outerShdw blurRad="38100" dist="38100" dir="2700000" algn="tl">
                    <a:srgbClr val="000000">
                      <a:alpha val="43137"/>
                    </a:srgbClr>
                  </a:outerShdw>
                </a:effectLst>
                <a:latin typeface="Garamond" pitchFamily="18" charset="0"/>
              </a:rPr>
              <a:t>Urgente y necesaria creación de Tribunales Especiales de Aguas </a:t>
            </a:r>
          </a:p>
        </p:txBody>
      </p:sp>
      <p:sp>
        <p:nvSpPr>
          <p:cNvPr id="5" name="4 Marcador de contenido"/>
          <p:cNvSpPr>
            <a:spLocks noGrp="1"/>
          </p:cNvSpPr>
          <p:nvPr>
            <p:ph idx="1"/>
          </p:nvPr>
        </p:nvSpPr>
        <p:spPr>
          <a:xfrm>
            <a:off x="0" y="2060848"/>
            <a:ext cx="8928992" cy="4525963"/>
          </a:xfrm>
        </p:spPr>
        <p:txBody>
          <a:bodyPr>
            <a:normAutofit fontScale="92500" lnSpcReduction="20000"/>
          </a:bodyPr>
          <a:lstStyle/>
          <a:p>
            <a:pPr algn="just">
              <a:buFont typeface="Wingdings" pitchFamily="2" charset="2"/>
              <a:buChar char="v"/>
            </a:pPr>
            <a:r>
              <a:rPr lang="es-ES" sz="2800" dirty="0" smtClean="0">
                <a:latin typeface="Garamond" pitchFamily="18" charset="0"/>
              </a:rPr>
              <a:t>El Derecho de Aguas chileno está altamente </a:t>
            </a:r>
            <a:r>
              <a:rPr lang="es-ES" sz="2800" dirty="0" err="1" smtClean="0">
                <a:latin typeface="Garamond" pitchFamily="18" charset="0"/>
              </a:rPr>
              <a:t>conflictivizado</a:t>
            </a:r>
            <a:r>
              <a:rPr lang="es-ES" sz="2800" dirty="0" smtClean="0">
                <a:latin typeface="Garamond" pitchFamily="18" charset="0"/>
              </a:rPr>
              <a:t>, circunstancia que requiere respuestas especializadas y complejas.</a:t>
            </a:r>
          </a:p>
          <a:p>
            <a:pPr algn="just">
              <a:buNone/>
            </a:pPr>
            <a:endParaRPr lang="es-ES" sz="2800" dirty="0" smtClean="0">
              <a:latin typeface="Garamond" pitchFamily="18" charset="0"/>
            </a:endParaRPr>
          </a:p>
          <a:p>
            <a:pPr algn="just">
              <a:buFont typeface="Wingdings" pitchFamily="2" charset="2"/>
              <a:buChar char="v"/>
            </a:pPr>
            <a:r>
              <a:rPr lang="es-ES" sz="2800" dirty="0" smtClean="0">
                <a:latin typeface="Garamond" pitchFamily="18" charset="0"/>
              </a:rPr>
              <a:t>Las sedes, instancias y procedimientos de resolución de controversias son variadas (tribunales de justicia, organizaciones de usuarios, Tribunal Constitucional, Contraloría General de la República y la propia Dirección General de Aguas).</a:t>
            </a:r>
          </a:p>
          <a:p>
            <a:pPr algn="just">
              <a:buNone/>
            </a:pPr>
            <a:endParaRPr lang="es-ES" sz="2800" dirty="0" smtClean="0">
              <a:latin typeface="Garamond" pitchFamily="18" charset="0"/>
            </a:endParaRPr>
          </a:p>
          <a:p>
            <a:pPr algn="just">
              <a:buFont typeface="Wingdings" pitchFamily="2" charset="2"/>
              <a:buChar char="v"/>
            </a:pPr>
            <a:r>
              <a:rPr lang="es-ES" sz="2800" dirty="0" smtClean="0">
                <a:latin typeface="Garamond" pitchFamily="18" charset="0"/>
              </a:rPr>
              <a:t>No existen los conocimientos técnicos necesarios para resolver los más acuciantes conflictos de Derecho de Aguas, en especial la disponibilidad del recurso, en que debe convocarse a hidrólogos o hidrogeólogos.</a:t>
            </a:r>
          </a:p>
          <a:p>
            <a:pPr>
              <a:buFont typeface="Wingdings" pitchFamily="2" charset="2"/>
              <a:buChar char="v"/>
            </a:pPr>
            <a:endParaRPr lang="es-E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700808"/>
          </a:xfrm>
          <a:solidFill>
            <a:schemeClr val="accent1"/>
          </a:solidFill>
        </p:spPr>
        <p:txBody>
          <a:bodyPr>
            <a:noAutofit/>
          </a:bodyPr>
          <a:lstStyle/>
          <a:p>
            <a:r>
              <a:rPr lang="es-CL" sz="2800" b="1" dirty="0">
                <a:solidFill>
                  <a:schemeClr val="bg1"/>
                </a:solidFill>
                <a:effectLst>
                  <a:outerShdw blurRad="38100" dist="38100" dir="2700000" algn="tl">
                    <a:srgbClr val="000000">
                      <a:alpha val="43137"/>
                    </a:srgbClr>
                  </a:outerShdw>
                </a:effectLst>
                <a:latin typeface="Garamond" pitchFamily="18" charset="0"/>
              </a:rPr>
              <a:t>3</a:t>
            </a:r>
            <a:r>
              <a:rPr lang="es-CL" sz="2800" b="1" dirty="0" smtClean="0">
                <a:solidFill>
                  <a:schemeClr val="bg1"/>
                </a:solidFill>
                <a:effectLst>
                  <a:outerShdw blurRad="38100" dist="38100" dir="2700000" algn="tl">
                    <a:srgbClr val="000000">
                      <a:alpha val="43137"/>
                    </a:srgbClr>
                  </a:outerShdw>
                </a:effectLst>
                <a:latin typeface="Garamond" pitchFamily="18" charset="0"/>
              </a:rPr>
              <a:t>. </a:t>
            </a:r>
            <a:r>
              <a:rPr lang="es-CL" sz="2800" b="1" cap="all" dirty="0" smtClean="0">
                <a:solidFill>
                  <a:schemeClr val="bg1"/>
                </a:solidFill>
                <a:effectLst>
                  <a:outerShdw blurRad="38100" dist="38100" dir="2700000" algn="tl">
                    <a:srgbClr val="000000">
                      <a:alpha val="43137"/>
                    </a:srgbClr>
                  </a:outerShdw>
                </a:effectLst>
                <a:latin typeface="Garamond" pitchFamily="18" charset="0"/>
              </a:rPr>
              <a:t>Propuesta de Tribunal Especializadísimo</a:t>
            </a:r>
            <a:br>
              <a:rPr lang="es-CL" sz="2800" b="1" cap="all" dirty="0" smtClean="0">
                <a:solidFill>
                  <a:schemeClr val="bg1"/>
                </a:solidFill>
                <a:effectLst>
                  <a:outerShdw blurRad="38100" dist="38100" dir="2700000" algn="tl">
                    <a:srgbClr val="000000">
                      <a:alpha val="43137"/>
                    </a:srgbClr>
                  </a:outerShdw>
                </a:effectLst>
                <a:latin typeface="Garamond" pitchFamily="18" charset="0"/>
              </a:rPr>
            </a:br>
            <a:r>
              <a:rPr lang="es-CL" sz="2800" b="1" dirty="0" smtClean="0">
                <a:solidFill>
                  <a:schemeClr val="bg1"/>
                </a:solidFill>
                <a:effectLst>
                  <a:outerShdw blurRad="38100" dist="38100" dir="2700000" algn="tl">
                    <a:srgbClr val="000000">
                      <a:alpha val="43137"/>
                    </a:srgbClr>
                  </a:outerShdw>
                </a:effectLst>
                <a:latin typeface="Garamond" pitchFamily="18" charset="0"/>
              </a:rPr>
              <a:t>Urgente y necesaria creación de Tribunales Especiales de Aguas</a:t>
            </a:r>
          </a:p>
        </p:txBody>
      </p:sp>
      <p:graphicFrame>
        <p:nvGraphicFramePr>
          <p:cNvPr id="6" name="5 Marcador de contenido"/>
          <p:cNvGraphicFramePr>
            <a:graphicFrameLocks noGrp="1"/>
          </p:cNvGraphicFramePr>
          <p:nvPr>
            <p:ph idx="1"/>
          </p:nvPr>
        </p:nvGraphicFramePr>
        <p:xfrm>
          <a:off x="251520" y="1988840"/>
          <a:ext cx="8569325"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285860"/>
          </a:xfrm>
          <a:solidFill>
            <a:schemeClr val="accent1"/>
          </a:solidFill>
        </p:spPr>
        <p:txBody>
          <a:bodyPr>
            <a:normAutofit/>
          </a:bodyPr>
          <a:lstStyle/>
          <a:p>
            <a:r>
              <a:rPr lang="es-CL" sz="2800" b="1" dirty="0" smtClean="0">
                <a:solidFill>
                  <a:schemeClr val="bg1"/>
                </a:solidFill>
                <a:effectLst>
                  <a:outerShdw blurRad="38100" dist="38100" dir="2700000" algn="tl">
                    <a:srgbClr val="000000">
                      <a:alpha val="43137"/>
                    </a:srgbClr>
                  </a:outerShdw>
                </a:effectLst>
                <a:latin typeface="Garamond" pitchFamily="18" charset="0"/>
              </a:rPr>
              <a:t>CONSIDERACIONES FINALES</a:t>
            </a:r>
          </a:p>
        </p:txBody>
      </p:sp>
      <p:sp>
        <p:nvSpPr>
          <p:cNvPr id="5" name="4 Marcador de contenido"/>
          <p:cNvSpPr>
            <a:spLocks noGrp="1"/>
          </p:cNvSpPr>
          <p:nvPr>
            <p:ph idx="1"/>
          </p:nvPr>
        </p:nvSpPr>
        <p:spPr>
          <a:xfrm>
            <a:off x="467544" y="2060848"/>
            <a:ext cx="8229600" cy="4525963"/>
          </a:xfrm>
        </p:spPr>
        <p:txBody>
          <a:bodyPr>
            <a:normAutofit/>
          </a:bodyPr>
          <a:lstStyle/>
          <a:p>
            <a:pPr algn="just">
              <a:buFont typeface="Wingdings" pitchFamily="2" charset="2"/>
              <a:buChar char="v"/>
            </a:pPr>
            <a:r>
              <a:rPr lang="es-ES" sz="2400" i="1" dirty="0" smtClean="0">
                <a:latin typeface="Garamond" pitchFamily="18" charset="0"/>
              </a:rPr>
              <a:t>Críticas</a:t>
            </a:r>
            <a:r>
              <a:rPr lang="es-ES" sz="2400" dirty="0" smtClean="0">
                <a:latin typeface="Garamond" pitchFamily="18" charset="0"/>
              </a:rPr>
              <a:t>. En torno a la creación de tribunales especializadísimos se han formulado, principalmente, las siguientes:</a:t>
            </a:r>
          </a:p>
          <a:p>
            <a:pPr algn="just">
              <a:buNone/>
            </a:pPr>
            <a:r>
              <a:rPr lang="es-ES" sz="2400" dirty="0" smtClean="0">
                <a:latin typeface="Garamond" pitchFamily="18" charset="0"/>
              </a:rPr>
              <a:t>		</a:t>
            </a:r>
            <a:r>
              <a:rPr lang="es-ES" sz="1800" dirty="0" smtClean="0">
                <a:latin typeface="Garamond" pitchFamily="18" charset="0"/>
              </a:rPr>
              <a:t>-Produce una atomización de la justicia administrativa;</a:t>
            </a:r>
          </a:p>
          <a:p>
            <a:pPr algn="just">
              <a:buNone/>
            </a:pPr>
            <a:r>
              <a:rPr lang="es-ES" sz="1800" dirty="0" smtClean="0">
                <a:latin typeface="Garamond" pitchFamily="18" charset="0"/>
              </a:rPr>
              <a:t>		-justicia «boutique» para grupos o sectores privilegiados.</a:t>
            </a:r>
          </a:p>
          <a:p>
            <a:pPr algn="just">
              <a:buNone/>
            </a:pPr>
            <a:endParaRPr lang="es-ES" sz="2400" dirty="0" smtClean="0">
              <a:latin typeface="Garamond" pitchFamily="18" charset="0"/>
            </a:endParaRPr>
          </a:p>
          <a:p>
            <a:pPr algn="just">
              <a:buFont typeface="Wingdings" pitchFamily="2" charset="2"/>
              <a:buChar char="v"/>
            </a:pPr>
            <a:r>
              <a:rPr lang="es-ES" sz="2400" i="1" dirty="0" smtClean="0">
                <a:latin typeface="Garamond" pitchFamily="18" charset="0"/>
              </a:rPr>
              <a:t>Argumentos favorables. </a:t>
            </a:r>
            <a:r>
              <a:rPr lang="es-ES" sz="2400" dirty="0">
                <a:latin typeface="Garamond" pitchFamily="18" charset="0"/>
              </a:rPr>
              <a:t>L</a:t>
            </a:r>
            <a:r>
              <a:rPr lang="es-ES" sz="2400" dirty="0" smtClean="0">
                <a:latin typeface="Garamond" pitchFamily="18" charset="0"/>
              </a:rPr>
              <a:t>a tendencia hacia la súper especialización continúa, pues:</a:t>
            </a:r>
          </a:p>
          <a:p>
            <a:pPr algn="just">
              <a:buFontTx/>
              <a:buChar char="-"/>
            </a:pPr>
            <a:r>
              <a:rPr lang="es-ES" sz="1800" dirty="0" smtClean="0">
                <a:latin typeface="Garamond" pitchFamily="18" charset="0"/>
              </a:rPr>
              <a:t>La justicia tradicional es lenta y ciega en casos muy complejos y especiales, y produce especulación procesal por demoras.</a:t>
            </a:r>
          </a:p>
          <a:p>
            <a:pPr algn="just">
              <a:buFontTx/>
              <a:buChar char="-"/>
            </a:pPr>
            <a:r>
              <a:rPr lang="es-ES" sz="1800" dirty="0" smtClean="0">
                <a:latin typeface="Garamond" pitchFamily="18" charset="0"/>
              </a:rPr>
              <a:t>Integración pluridisciplinaria (abogados, ingenieros, economistas) da confianza.</a:t>
            </a:r>
          </a:p>
          <a:p>
            <a:pPr algn="just">
              <a:buFontTx/>
              <a:buChar char="-"/>
            </a:pPr>
            <a:r>
              <a:rPr lang="es-ES" sz="1800" dirty="0" smtClean="0">
                <a:latin typeface="Garamond" pitchFamily="18" charset="0"/>
              </a:rPr>
              <a:t>Casos actuales han dado buenos resultados.</a:t>
            </a:r>
          </a:p>
          <a:p>
            <a:pPr algn="just">
              <a:buFontTx/>
              <a:buChar char="-"/>
            </a:pPr>
            <a:r>
              <a:rPr lang="es-ES" sz="1800" dirty="0" smtClean="0">
                <a:latin typeface="Garamond" pitchFamily="18" charset="0"/>
              </a:rPr>
              <a:t>Percepción de certeza y ausencia de conflictos (pacificación de sectores)</a:t>
            </a:r>
          </a:p>
          <a:p>
            <a:pPr algn="just">
              <a:buFontTx/>
              <a:buChar char="-"/>
            </a:pPr>
            <a:endParaRPr lang="es-ES" sz="2400" dirty="0" smtClean="0">
              <a:latin typeface="Garamond"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285860"/>
          </a:xfrm>
          <a:solidFill>
            <a:schemeClr val="accent1"/>
          </a:solidFill>
        </p:spPr>
        <p:txBody>
          <a:bodyPr>
            <a:normAutofit/>
          </a:bodyPr>
          <a:lstStyle/>
          <a:p>
            <a:pPr lvl="0"/>
            <a:r>
              <a:rPr lang="es-CL" sz="3600" dirty="0" smtClean="0">
                <a:solidFill>
                  <a:schemeClr val="bg1"/>
                </a:solidFill>
                <a:effectLst>
                  <a:outerShdw blurRad="38100" dist="38100" dir="2700000" algn="tl">
                    <a:srgbClr val="000000">
                      <a:alpha val="43137"/>
                    </a:srgbClr>
                  </a:outerShdw>
                </a:effectLst>
                <a:latin typeface="Garamond" pitchFamily="18" charset="0"/>
              </a:rPr>
              <a:t/>
            </a:r>
            <a:br>
              <a:rPr lang="es-CL" sz="3600" dirty="0" smtClean="0">
                <a:solidFill>
                  <a:schemeClr val="bg1"/>
                </a:solidFill>
                <a:effectLst>
                  <a:outerShdw blurRad="38100" dist="38100" dir="2700000" algn="tl">
                    <a:srgbClr val="000000">
                      <a:alpha val="43137"/>
                    </a:srgbClr>
                  </a:outerShdw>
                </a:effectLst>
                <a:latin typeface="Garamond" pitchFamily="18" charset="0"/>
              </a:rPr>
            </a:br>
            <a:endParaRPr lang="es-CL" sz="3600" dirty="0" smtClean="0">
              <a:solidFill>
                <a:schemeClr val="bg1"/>
              </a:solidFill>
              <a:effectLst>
                <a:outerShdw blurRad="38100" dist="38100" dir="2700000" algn="tl">
                  <a:srgbClr val="000000">
                    <a:alpha val="43137"/>
                  </a:srgbClr>
                </a:outerShdw>
              </a:effectLst>
              <a:latin typeface="Garamond" pitchFamily="18" charset="0"/>
            </a:endParaRPr>
          </a:p>
        </p:txBody>
      </p:sp>
      <p:sp>
        <p:nvSpPr>
          <p:cNvPr id="17" name="2 Marcador de contenido"/>
          <p:cNvSpPr>
            <a:spLocks noGrp="1"/>
          </p:cNvSpPr>
          <p:nvPr>
            <p:ph sz="quarter" idx="1"/>
          </p:nvPr>
        </p:nvSpPr>
        <p:spPr>
          <a:xfrm>
            <a:off x="179512" y="2060848"/>
            <a:ext cx="3998248" cy="4119326"/>
          </a:xfrm>
        </p:spPr>
        <p:txBody>
          <a:bodyPr anchor="ctr">
            <a:noAutofit/>
          </a:bodyPr>
          <a:lstStyle/>
          <a:p>
            <a:pPr marL="666750" lvl="1" indent="-571500" algn="ctr">
              <a:spcBef>
                <a:spcPts val="1200"/>
              </a:spcBef>
              <a:buNone/>
            </a:pPr>
            <a:r>
              <a:rPr lang="es-CL" sz="4800" b="1" dirty="0" smtClean="0">
                <a:latin typeface="Garamond" pitchFamily="18" charset="0"/>
              </a:rPr>
              <a:t>MUCHAS GRACIAS</a:t>
            </a:r>
          </a:p>
        </p:txBody>
      </p:sp>
      <p:pic>
        <p:nvPicPr>
          <p:cNvPr id="5" name="4 Imagen" descr="http://www.chilesustentable.net/web/wp-content/uploads/2011/08/tribunales_ambientales.jpg"/>
          <p:cNvPicPr/>
          <p:nvPr/>
        </p:nvPicPr>
        <p:blipFill>
          <a:blip r:embed="rId3" cstate="print"/>
          <a:srcRect/>
          <a:stretch>
            <a:fillRect/>
          </a:stretch>
        </p:blipFill>
        <p:spPr bwMode="auto">
          <a:xfrm>
            <a:off x="4355976" y="1268760"/>
            <a:ext cx="4788024" cy="558924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1 Título"/>
          <p:cNvSpPr txBox="1">
            <a:spLocks/>
          </p:cNvSpPr>
          <p:nvPr/>
        </p:nvSpPr>
        <p:spPr>
          <a:xfrm>
            <a:off x="0" y="0"/>
            <a:ext cx="9144000" cy="1285860"/>
          </a:xfrm>
          <a:prstGeom prst="rect">
            <a:avLst/>
          </a:prstGeom>
          <a:solidFill>
            <a:schemeClr val="accent1"/>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CL" sz="2800" b="1" dirty="0" smtClean="0">
                <a:solidFill>
                  <a:schemeClr val="bg1"/>
                </a:solidFill>
                <a:effectLst>
                  <a:outerShdw blurRad="38100" dist="38100" dir="2700000" algn="tl">
                    <a:srgbClr val="000000">
                      <a:alpha val="43137"/>
                    </a:srgbClr>
                  </a:outerShdw>
                </a:effectLst>
                <a:latin typeface="Garamond" pitchFamily="18" charset="0"/>
                <a:ea typeface="+mj-ea"/>
                <a:cs typeface="+mj-cs"/>
              </a:rPr>
              <a:t>SUMARIO DE LA PRESENTACIÓN</a:t>
            </a:r>
            <a:endParaRPr kumimoji="0" lang="es-CL" sz="2800" b="1" i="0" u="none" strike="noStrike" kern="1200" cap="all" spc="0" normalizeH="0" baseline="0" noProof="0" dirty="0" smtClean="0">
              <a:ln>
                <a:noFill/>
              </a:ln>
              <a:solidFill>
                <a:schemeClr val="bg1"/>
              </a:solidFill>
              <a:effectLst>
                <a:outerShdw blurRad="38100" dist="38100" dir="2700000" algn="tl">
                  <a:srgbClr val="000000">
                    <a:alpha val="43137"/>
                  </a:srgbClr>
                </a:outerShdw>
              </a:effectLst>
              <a:uLnTx/>
              <a:uFillTx/>
              <a:latin typeface="Garamond" pitchFamily="18" charset="0"/>
              <a:ea typeface="+mj-ea"/>
              <a:cs typeface="+mj-cs"/>
            </a:endParaRPr>
          </a:p>
        </p:txBody>
      </p:sp>
      <p:sp>
        <p:nvSpPr>
          <p:cNvPr id="8" name="7 CuadroTexto"/>
          <p:cNvSpPr txBox="1"/>
          <p:nvPr/>
        </p:nvSpPr>
        <p:spPr>
          <a:xfrm>
            <a:off x="755576" y="1772816"/>
            <a:ext cx="7776864" cy="5447645"/>
          </a:xfrm>
          <a:prstGeom prst="rect">
            <a:avLst/>
          </a:prstGeom>
          <a:noFill/>
        </p:spPr>
        <p:txBody>
          <a:bodyPr wrap="square" rtlCol="0">
            <a:spAutoFit/>
          </a:bodyPr>
          <a:lstStyle/>
          <a:p>
            <a:pPr algn="just"/>
            <a:r>
              <a:rPr lang="es-ES" sz="2400" i="1" dirty="0" smtClean="0">
                <a:latin typeface="Garamond" pitchFamily="18" charset="0"/>
              </a:rPr>
              <a:t>Introducción</a:t>
            </a:r>
            <a:r>
              <a:rPr lang="es-ES" sz="2400" dirty="0" smtClean="0">
                <a:latin typeface="Garamond" pitchFamily="18" charset="0"/>
              </a:rPr>
              <a:t>. Dos ideas preliminares en la resolución de conflictos administrativos: la especialidad y el método</a:t>
            </a:r>
          </a:p>
          <a:p>
            <a:pPr marL="342900" indent="-342900" algn="just"/>
            <a:endParaRPr lang="es-ES" sz="2400" dirty="0" smtClean="0">
              <a:latin typeface="Garamond" pitchFamily="18" charset="0"/>
            </a:endParaRPr>
          </a:p>
          <a:p>
            <a:pPr marL="457200" indent="-457200" algn="just">
              <a:buAutoNum type="arabicPeriod"/>
            </a:pPr>
            <a:r>
              <a:rPr lang="es-ES" sz="2400" i="1" dirty="0" smtClean="0">
                <a:latin typeface="Garamond" pitchFamily="18" charset="0"/>
              </a:rPr>
              <a:t>Situación general del contencioso-administrativo chileno.</a:t>
            </a:r>
          </a:p>
          <a:p>
            <a:pPr algn="just"/>
            <a:r>
              <a:rPr lang="es-ES" sz="2400" dirty="0" smtClean="0">
                <a:latin typeface="Garamond" pitchFamily="18" charset="0"/>
              </a:rPr>
              <a:t>- Diagnóstico y Esquema</a:t>
            </a:r>
          </a:p>
          <a:p>
            <a:pPr algn="just"/>
            <a:r>
              <a:rPr lang="es-ES" sz="2400" dirty="0" smtClean="0">
                <a:latin typeface="Garamond" pitchFamily="18" charset="0"/>
              </a:rPr>
              <a:t>- Órdenes jurisdiccionales en materia administrativa</a:t>
            </a:r>
          </a:p>
          <a:p>
            <a:pPr marL="342900" indent="-342900" algn="just"/>
            <a:endParaRPr lang="es-ES" sz="2400" dirty="0" smtClean="0">
              <a:latin typeface="Garamond" pitchFamily="18" charset="0"/>
            </a:endParaRPr>
          </a:p>
          <a:p>
            <a:pPr marL="342900" lvl="0" indent="-342900" algn="just"/>
            <a:r>
              <a:rPr lang="es-ES" sz="2400" dirty="0">
                <a:latin typeface="Garamond" pitchFamily="18" charset="0"/>
              </a:rPr>
              <a:t>2</a:t>
            </a:r>
            <a:r>
              <a:rPr lang="es-ES" sz="2400" dirty="0" smtClean="0">
                <a:latin typeface="Garamond" pitchFamily="18" charset="0"/>
              </a:rPr>
              <a:t>. </a:t>
            </a:r>
            <a:r>
              <a:rPr lang="es-ES" sz="2400" i="1" dirty="0" smtClean="0">
                <a:latin typeface="Garamond" pitchFamily="18" charset="0"/>
              </a:rPr>
              <a:t>Experiencias de tribunales especializadísimos</a:t>
            </a:r>
            <a:r>
              <a:rPr lang="es-ES" sz="2400" i="1" dirty="0">
                <a:latin typeface="Garamond" pitchFamily="18" charset="0"/>
              </a:rPr>
              <a:t>: </a:t>
            </a:r>
            <a:r>
              <a:rPr lang="es-ES" sz="2400" dirty="0">
                <a:latin typeface="Garamond" pitchFamily="18" charset="0"/>
              </a:rPr>
              <a:t>contratación pública, tributos, transparencia, servicios </a:t>
            </a:r>
            <a:r>
              <a:rPr lang="es-ES" sz="2400" dirty="0" smtClean="0">
                <a:latin typeface="Garamond" pitchFamily="18" charset="0"/>
              </a:rPr>
              <a:t>públicos.</a:t>
            </a:r>
          </a:p>
          <a:p>
            <a:pPr marL="342900" lvl="0" indent="-342900" algn="just"/>
            <a:endParaRPr lang="es-ES" sz="2400" dirty="0" smtClean="0">
              <a:latin typeface="Garamond" pitchFamily="18" charset="0"/>
            </a:endParaRPr>
          </a:p>
          <a:p>
            <a:pPr marL="342900" indent="-342900" algn="just"/>
            <a:r>
              <a:rPr lang="es-ES" sz="2400" i="1" dirty="0">
                <a:latin typeface="Garamond" pitchFamily="18" charset="0"/>
              </a:rPr>
              <a:t>3</a:t>
            </a:r>
            <a:r>
              <a:rPr lang="es-ES" sz="2400" i="1" dirty="0" smtClean="0">
                <a:latin typeface="Garamond" pitchFamily="18" charset="0"/>
              </a:rPr>
              <a:t>. Propuesta de un tribunal especializadísimo: Aguas</a:t>
            </a:r>
          </a:p>
          <a:p>
            <a:pPr marL="342900" indent="-342900" algn="just"/>
            <a:endParaRPr lang="es-ES" sz="2400" dirty="0" smtClean="0">
              <a:latin typeface="Garamond" pitchFamily="18" charset="0"/>
            </a:endParaRPr>
          </a:p>
          <a:p>
            <a:pPr marL="342900" indent="-342900" algn="just"/>
            <a:r>
              <a:rPr lang="es-ES" sz="2400" i="1" dirty="0" smtClean="0">
                <a:latin typeface="Garamond" pitchFamily="18" charset="0"/>
              </a:rPr>
              <a:t>Consideraciones finales</a:t>
            </a:r>
          </a:p>
          <a:p>
            <a:pPr marL="342900" indent="-342900">
              <a:buAutoNum type="arabicPeriod"/>
            </a:pPr>
            <a:endParaRPr lang="es-ES" dirty="0" smtClean="0"/>
          </a:p>
          <a:p>
            <a:pPr marL="342900" indent="-342900">
              <a:buAutoNum type="arabicPeriod"/>
            </a:pPr>
            <a:endParaRPr lang="es-E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6" name="1 Título"/>
          <p:cNvSpPr txBox="1">
            <a:spLocks/>
          </p:cNvSpPr>
          <p:nvPr/>
        </p:nvSpPr>
        <p:spPr>
          <a:xfrm>
            <a:off x="0" y="0"/>
            <a:ext cx="9144000" cy="1285860"/>
          </a:xfrm>
          <a:prstGeom prst="rect">
            <a:avLst/>
          </a:prstGeom>
          <a:solidFill>
            <a:schemeClr val="accent1"/>
          </a:solidFill>
        </p:spPr>
        <p:txBody>
          <a:bodyPr vert="horz" lIns="91440" tIns="45720" rIns="91440" bIns="45720" rtlCol="0" anchor="ctr">
            <a:normAutofit lnSpcReduction="10000"/>
          </a:bodyPr>
          <a:lstStyle/>
          <a:p>
            <a:pPr algn="just"/>
            <a:r>
              <a:rPr lang="es-ES" sz="2800" i="1" dirty="0" smtClean="0">
                <a:solidFill>
                  <a:schemeClr val="bg1"/>
                </a:solidFill>
                <a:latin typeface="Garamond" pitchFamily="18" charset="0"/>
              </a:rPr>
              <a:t>INTRODUCCIÓN</a:t>
            </a:r>
            <a:r>
              <a:rPr lang="es-ES" sz="2800" dirty="0" smtClean="0">
                <a:solidFill>
                  <a:schemeClr val="bg1"/>
                </a:solidFill>
                <a:latin typeface="Garamond" pitchFamily="18" charset="0"/>
              </a:rPr>
              <a:t>. </a:t>
            </a:r>
          </a:p>
          <a:p>
            <a:pPr algn="just"/>
            <a:r>
              <a:rPr lang="es-ES" sz="2800" dirty="0" smtClean="0">
                <a:solidFill>
                  <a:schemeClr val="bg1"/>
                </a:solidFill>
                <a:latin typeface="Garamond" pitchFamily="18" charset="0"/>
              </a:rPr>
              <a:t>DOS IDEAS PRELIMINARES EN LA RESOLUCIÓN DE CONFLICTOS ADMINISTRATIVOS</a:t>
            </a:r>
            <a:endParaRPr lang="es-ES" sz="2800" dirty="0">
              <a:solidFill>
                <a:schemeClr val="bg1"/>
              </a:solidFill>
              <a:latin typeface="Garamond" pitchFamily="18" charset="0"/>
            </a:endParaRPr>
          </a:p>
        </p:txBody>
      </p:sp>
      <p:sp>
        <p:nvSpPr>
          <p:cNvPr id="8" name="7 CuadroTexto"/>
          <p:cNvSpPr txBox="1"/>
          <p:nvPr/>
        </p:nvSpPr>
        <p:spPr>
          <a:xfrm>
            <a:off x="755576" y="1772816"/>
            <a:ext cx="7776864" cy="5663089"/>
          </a:xfrm>
          <a:prstGeom prst="rect">
            <a:avLst/>
          </a:prstGeom>
          <a:noFill/>
        </p:spPr>
        <p:txBody>
          <a:bodyPr wrap="square" rtlCol="0">
            <a:spAutoFit/>
          </a:bodyPr>
          <a:lstStyle/>
          <a:p>
            <a:pPr marL="342900" indent="-342900">
              <a:buAutoNum type="arabicPeriod"/>
            </a:pPr>
            <a:r>
              <a:rPr lang="es-ES" sz="2800" i="1" dirty="0" smtClean="0"/>
              <a:t>La especialidad de los conflictos administrativos</a:t>
            </a:r>
          </a:p>
          <a:p>
            <a:endParaRPr lang="es-ES" dirty="0"/>
          </a:p>
          <a:p>
            <a:pPr marL="285750" indent="-285750">
              <a:buFontTx/>
              <a:buChar char="-"/>
            </a:pPr>
            <a:r>
              <a:rPr lang="es-ES" dirty="0"/>
              <a:t>El DA General hay que re/construirlo desde el DA Especial</a:t>
            </a:r>
          </a:p>
          <a:p>
            <a:pPr marL="285750" indent="-285750">
              <a:buFontTx/>
              <a:buChar char="-"/>
            </a:pPr>
            <a:r>
              <a:rPr lang="es-ES" dirty="0" smtClean="0"/>
              <a:t>(Jornadas de </a:t>
            </a:r>
            <a:r>
              <a:rPr lang="es-ES" dirty="0" err="1" smtClean="0"/>
              <a:t>Asier</a:t>
            </a:r>
            <a:r>
              <a:rPr lang="es-ES" dirty="0" smtClean="0"/>
              <a:t> son de Derecho Administrativo  Especial)</a:t>
            </a:r>
          </a:p>
          <a:p>
            <a:pPr marL="285750" indent="-285750">
              <a:buFontTx/>
              <a:buChar char="-"/>
            </a:pPr>
            <a:r>
              <a:rPr lang="es-ES" dirty="0" smtClean="0"/>
              <a:t>Cada conflicto sectorial es especializadísimo dentro del ya especial DA</a:t>
            </a:r>
          </a:p>
          <a:p>
            <a:pPr marL="285750" indent="-285750">
              <a:buFontTx/>
              <a:buChar char="-"/>
            </a:pPr>
            <a:r>
              <a:rPr lang="es-ES" dirty="0" smtClean="0"/>
              <a:t>Cada sector regulado tiene sus especificidades: de ahí la regulación heterogénea de cada sector</a:t>
            </a:r>
          </a:p>
          <a:p>
            <a:pPr marL="285750" indent="-285750">
              <a:buFontTx/>
              <a:buChar char="-"/>
            </a:pPr>
            <a:r>
              <a:rPr lang="es-ES" dirty="0" smtClean="0"/>
              <a:t>Especificidades, singularidades evolutivas: conflictos heterogéneos</a:t>
            </a:r>
          </a:p>
          <a:p>
            <a:pPr marL="285750" indent="-285750">
              <a:buFontTx/>
              <a:buChar char="-"/>
            </a:pPr>
            <a:endParaRPr lang="es-ES" dirty="0"/>
          </a:p>
          <a:p>
            <a:r>
              <a:rPr lang="es-ES" sz="2800" dirty="0" smtClean="0"/>
              <a:t>2. Regla metódica: la materia hace al método</a:t>
            </a:r>
          </a:p>
          <a:p>
            <a:endParaRPr lang="es-ES" dirty="0" smtClean="0"/>
          </a:p>
          <a:p>
            <a:pPr marL="285750" indent="-285750">
              <a:buFontTx/>
              <a:buChar char="-"/>
            </a:pPr>
            <a:r>
              <a:rPr lang="es-ES" dirty="0" smtClean="0"/>
              <a:t>El hombre se acomoda a la naturaleza de las cosas</a:t>
            </a:r>
          </a:p>
          <a:p>
            <a:pPr marL="285750" indent="-285750">
              <a:buFontTx/>
              <a:buChar char="-"/>
            </a:pPr>
            <a:r>
              <a:rPr lang="es-ES" dirty="0"/>
              <a:t>L</a:t>
            </a:r>
            <a:r>
              <a:rPr lang="es-ES" dirty="0" smtClean="0"/>
              <a:t>a naturaleza de la materia hace al proceso</a:t>
            </a:r>
          </a:p>
          <a:p>
            <a:pPr marL="285750" indent="-285750">
              <a:buFontTx/>
              <a:buChar char="-"/>
            </a:pPr>
            <a:endParaRPr lang="es-ES" dirty="0" smtClean="0"/>
          </a:p>
          <a:p>
            <a:r>
              <a:rPr lang="es-ES" i="1" dirty="0"/>
              <a:t>Nueva forma de hacer Justicia Administrativa debe </a:t>
            </a:r>
            <a:r>
              <a:rPr lang="es-ES" i="1" dirty="0" smtClean="0"/>
              <a:t>considerar naturaleza especializada de cada conflicto sectorial</a:t>
            </a:r>
            <a:endParaRPr lang="es-ES" i="1" dirty="0"/>
          </a:p>
          <a:p>
            <a:endParaRPr lang="es-ES" dirty="0" smtClean="0"/>
          </a:p>
          <a:p>
            <a:endParaRPr lang="es-ES" dirty="0" smtClean="0"/>
          </a:p>
          <a:p>
            <a:pPr marL="342900" indent="-342900">
              <a:buAutoNum type="arabicPeriod"/>
            </a:pPr>
            <a:endParaRPr lang="es-ES" dirty="0"/>
          </a:p>
        </p:txBody>
      </p:sp>
    </p:spTree>
    <p:extLst>
      <p:ext uri="{BB962C8B-B14F-4D97-AF65-F5344CB8AC3E}">
        <p14:creationId xmlns:p14="http://schemas.microsoft.com/office/powerpoint/2010/main" val="26412672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aphicFrame>
        <p:nvGraphicFramePr>
          <p:cNvPr id="7" name="6 Marcador de contenido"/>
          <p:cNvGraphicFramePr>
            <a:graphicFrameLocks noGrp="1"/>
          </p:cNvGraphicFramePr>
          <p:nvPr>
            <p:ph sz="quarter" idx="1"/>
            <p:extLst>
              <p:ext uri="{D42A27DB-BD31-4B8C-83A1-F6EECF244321}">
                <p14:modId xmlns:p14="http://schemas.microsoft.com/office/powerpoint/2010/main" val="988838101"/>
              </p:ext>
            </p:extLst>
          </p:nvPr>
        </p:nvGraphicFramePr>
        <p:xfrm>
          <a:off x="-756592" y="1260000"/>
          <a:ext cx="9900592" cy="576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1 Título"/>
          <p:cNvSpPr>
            <a:spLocks noGrp="1"/>
          </p:cNvSpPr>
          <p:nvPr>
            <p:ph type="title"/>
          </p:nvPr>
        </p:nvSpPr>
        <p:spPr>
          <a:xfrm>
            <a:off x="0" y="0"/>
            <a:ext cx="9144000" cy="1285860"/>
          </a:xfrm>
          <a:solidFill>
            <a:schemeClr val="accent1"/>
          </a:solidFill>
        </p:spPr>
        <p:txBody>
          <a:bodyPr>
            <a:normAutofit/>
          </a:bodyPr>
          <a:lstStyle/>
          <a:p>
            <a:pPr lvl="0"/>
            <a:r>
              <a:rPr lang="es-CL" sz="2800" b="1" dirty="0" smtClean="0">
                <a:solidFill>
                  <a:schemeClr val="bg1"/>
                </a:solidFill>
                <a:effectLst>
                  <a:outerShdw blurRad="38100" dist="38100" dir="2700000" algn="tl">
                    <a:srgbClr val="000000">
                      <a:alpha val="43137"/>
                    </a:srgbClr>
                  </a:outerShdw>
                </a:effectLst>
                <a:latin typeface="Garamond" pitchFamily="18" charset="0"/>
              </a:rPr>
              <a:t>1.a) </a:t>
            </a:r>
            <a:r>
              <a:rPr lang="es-CL" sz="2800" b="1" cap="all" dirty="0">
                <a:solidFill>
                  <a:schemeClr val="bg1"/>
                </a:solidFill>
                <a:effectLst>
                  <a:outerShdw blurRad="38100" dist="38100" dir="2700000" algn="tl">
                    <a:srgbClr val="000000">
                      <a:alpha val="43137"/>
                    </a:srgbClr>
                  </a:outerShdw>
                </a:effectLst>
                <a:latin typeface="Garamond" pitchFamily="18" charset="0"/>
              </a:rPr>
              <a:t>Situación general del contencioso-administrativo chileno. </a:t>
            </a:r>
            <a:r>
              <a:rPr lang="es-CL" sz="2800" b="1" cap="all" dirty="0" smtClean="0">
                <a:solidFill>
                  <a:schemeClr val="bg1"/>
                </a:solidFill>
                <a:effectLst>
                  <a:outerShdw blurRad="38100" dist="38100" dir="2700000" algn="tl">
                    <a:srgbClr val="000000">
                      <a:alpha val="43137"/>
                    </a:srgbClr>
                  </a:outerShdw>
                </a:effectLst>
                <a:latin typeface="Garamond" pitchFamily="18" charset="0"/>
              </a:rPr>
              <a:t>DIAGNÓSTICO</a:t>
            </a:r>
          </a:p>
        </p:txBody>
      </p:sp>
      <p:sp>
        <p:nvSpPr>
          <p:cNvPr id="27" name="26 CuadroTexto"/>
          <p:cNvSpPr txBox="1"/>
          <p:nvPr/>
        </p:nvSpPr>
        <p:spPr>
          <a:xfrm>
            <a:off x="467544" y="1412776"/>
            <a:ext cx="8136904" cy="5355312"/>
          </a:xfrm>
          <a:prstGeom prst="rect">
            <a:avLst/>
          </a:prstGeom>
          <a:noFill/>
        </p:spPr>
        <p:txBody>
          <a:bodyPr wrap="square" rtlCol="0">
            <a:spAutoFit/>
          </a:bodyPr>
          <a:lstStyle/>
          <a:p>
            <a:pPr algn="just">
              <a:buFont typeface="Wingdings" pitchFamily="2" charset="2"/>
              <a:buChar char="v"/>
            </a:pPr>
            <a:r>
              <a:rPr lang="es-ES_tradnl" dirty="0" smtClean="0">
                <a:latin typeface="Garamond" pitchFamily="18" charset="0"/>
              </a:rPr>
              <a:t>En Chile, la idea de contar con tribunales contencioso-administrativos se remonta al constituyente de 1833, pero no fue sino hasta el plebiscito de 1989 (modificación de la Constitución de 1980) que esa idea fue totalmente abandonada.</a:t>
            </a:r>
          </a:p>
          <a:p>
            <a:pPr algn="just"/>
            <a:endParaRPr lang="es-ES_tradnl" dirty="0" smtClean="0">
              <a:latin typeface="Garamond" pitchFamily="18" charset="0"/>
            </a:endParaRPr>
          </a:p>
          <a:p>
            <a:pPr algn="just">
              <a:buFont typeface="Wingdings" pitchFamily="2" charset="2"/>
              <a:buChar char="v"/>
            </a:pPr>
            <a:r>
              <a:rPr lang="es-ES_tradnl" dirty="0" smtClean="0">
                <a:latin typeface="Garamond" pitchFamily="18" charset="0"/>
              </a:rPr>
              <a:t>En los últimos años se observa un cambio de paradigma en la justicia administrativa chilena, pues el legislador, separándose de prestigiosos sistemas de Derecho comparado, comienza a gestar un modelo propio.</a:t>
            </a:r>
          </a:p>
          <a:p>
            <a:pPr algn="just"/>
            <a:endParaRPr lang="es-ES_tradnl" dirty="0" smtClean="0">
              <a:latin typeface="Garamond" pitchFamily="18" charset="0"/>
            </a:endParaRPr>
          </a:p>
          <a:p>
            <a:pPr algn="just">
              <a:buFont typeface="Wingdings" pitchFamily="2" charset="2"/>
              <a:buChar char="v"/>
            </a:pPr>
            <a:r>
              <a:rPr lang="es-ES_tradnl" dirty="0" smtClean="0">
                <a:latin typeface="Garamond" pitchFamily="18" charset="0"/>
              </a:rPr>
              <a:t>Hoy no existen uno o varios tribunales especiales con competencia general para conocer todos los conflictos de naturaleza administrativa. La creación de una justicia especializada ya no está siquiera en los planes legislativos.</a:t>
            </a:r>
          </a:p>
          <a:p>
            <a:pPr algn="just"/>
            <a:endParaRPr lang="es-ES_tradnl" dirty="0" smtClean="0">
              <a:latin typeface="Garamond" pitchFamily="18" charset="0"/>
            </a:endParaRPr>
          </a:p>
          <a:p>
            <a:pPr algn="just">
              <a:buFont typeface="Wingdings" pitchFamily="2" charset="2"/>
              <a:buChar char="v"/>
            </a:pPr>
            <a:r>
              <a:rPr lang="es-ES_tradnl" dirty="0" smtClean="0">
                <a:latin typeface="Garamond" pitchFamily="18" charset="0"/>
              </a:rPr>
              <a:t>La novísima tendencia es hacia la creación de tribunales con competencia administrativa, pero en materias muy concretas y específicas: “tribunales administrativos especializadísimos”.</a:t>
            </a:r>
          </a:p>
          <a:p>
            <a:pPr algn="just"/>
            <a:endParaRPr lang="es-ES_tradnl" dirty="0" smtClean="0">
              <a:latin typeface="Garamond" pitchFamily="18" charset="0"/>
            </a:endParaRPr>
          </a:p>
          <a:p>
            <a:pPr algn="just">
              <a:buFont typeface="Wingdings" pitchFamily="2" charset="2"/>
              <a:buChar char="v"/>
            </a:pPr>
            <a:r>
              <a:rPr lang="es-ES_tradnl" dirty="0" smtClean="0">
                <a:latin typeface="Garamond" pitchFamily="18" charset="0"/>
              </a:rPr>
              <a:t>Lo anterior, pese a la contraria opinión y parecer del máximo tribunal de justicia del país (Corte Suprema).</a:t>
            </a:r>
          </a:p>
          <a:p>
            <a:endParaRPr lang="es-E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1 Título"/>
          <p:cNvSpPr>
            <a:spLocks noGrp="1"/>
          </p:cNvSpPr>
          <p:nvPr>
            <p:ph type="title"/>
          </p:nvPr>
        </p:nvSpPr>
        <p:spPr>
          <a:xfrm>
            <a:off x="0" y="0"/>
            <a:ext cx="9144000" cy="1285860"/>
          </a:xfrm>
          <a:solidFill>
            <a:schemeClr val="accent1"/>
          </a:solidFill>
        </p:spPr>
        <p:txBody>
          <a:bodyPr>
            <a:normAutofit/>
          </a:bodyPr>
          <a:lstStyle/>
          <a:p>
            <a:pPr lvl="0"/>
            <a:r>
              <a:rPr lang="es-CL" sz="2800" b="1" dirty="0" smtClean="0">
                <a:solidFill>
                  <a:schemeClr val="bg1"/>
                </a:solidFill>
                <a:effectLst>
                  <a:outerShdw blurRad="38100" dist="38100" dir="2700000" algn="tl">
                    <a:srgbClr val="000000">
                      <a:alpha val="43137"/>
                    </a:srgbClr>
                  </a:outerShdw>
                </a:effectLst>
                <a:latin typeface="Garamond" pitchFamily="18" charset="0"/>
              </a:rPr>
              <a:t>1.b). </a:t>
            </a:r>
            <a:r>
              <a:rPr lang="es-CL" sz="2800" b="1" cap="all" dirty="0" smtClean="0">
                <a:solidFill>
                  <a:schemeClr val="bg1"/>
                </a:solidFill>
                <a:effectLst>
                  <a:outerShdw blurRad="38100" dist="38100" dir="2700000" algn="tl">
                    <a:srgbClr val="000000">
                      <a:alpha val="43137"/>
                    </a:srgbClr>
                  </a:outerShdw>
                </a:effectLst>
                <a:latin typeface="Garamond" pitchFamily="18" charset="0"/>
              </a:rPr>
              <a:t>Situación general del contencioso-administrativo chileno. Esquema</a:t>
            </a:r>
          </a:p>
        </p:txBody>
      </p:sp>
      <p:sp>
        <p:nvSpPr>
          <p:cNvPr id="9" name="8 CuadroTexto"/>
          <p:cNvSpPr txBox="1"/>
          <p:nvPr/>
        </p:nvSpPr>
        <p:spPr>
          <a:xfrm>
            <a:off x="8781" y="1844824"/>
            <a:ext cx="9163306" cy="1754326"/>
          </a:xfrm>
          <a:prstGeom prst="rect">
            <a:avLst/>
          </a:prstGeom>
          <a:noFill/>
        </p:spPr>
        <p:txBody>
          <a:bodyPr wrap="square" rtlCol="0">
            <a:spAutoFit/>
          </a:bodyPr>
          <a:lstStyle/>
          <a:p>
            <a:endParaRPr lang="es-ES_tradnl" dirty="0" smtClean="0"/>
          </a:p>
          <a:p>
            <a:endParaRPr lang="es-ES_tradnl" dirty="0" smtClean="0"/>
          </a:p>
          <a:p>
            <a:endParaRPr lang="es-ES_tradnl" dirty="0" smtClean="0"/>
          </a:p>
          <a:p>
            <a:pPr>
              <a:buFont typeface="Wingdings" pitchFamily="2" charset="2"/>
              <a:buChar char="Ø"/>
            </a:pPr>
            <a:endParaRPr lang="es-ES_tradnl" dirty="0" smtClean="0"/>
          </a:p>
          <a:p>
            <a:pPr>
              <a:buFont typeface="Wingdings" pitchFamily="2" charset="2"/>
              <a:buChar char="Ø"/>
            </a:pPr>
            <a:endParaRPr lang="es-ES_tradnl" dirty="0" smtClean="0"/>
          </a:p>
          <a:p>
            <a:pPr>
              <a:buFont typeface="Wingdings" pitchFamily="2" charset="2"/>
              <a:buChar char="Ø"/>
            </a:pPr>
            <a:endParaRPr lang="es-ES" dirty="0"/>
          </a:p>
        </p:txBody>
      </p:sp>
      <p:graphicFrame>
        <p:nvGraphicFramePr>
          <p:cNvPr id="11" name="10 Marcador de contenido"/>
          <p:cNvGraphicFramePr>
            <a:graphicFrameLocks noGrp="1"/>
          </p:cNvGraphicFramePr>
          <p:nvPr>
            <p:ph idx="1"/>
            <p:extLst>
              <p:ext uri="{D42A27DB-BD31-4B8C-83A1-F6EECF244321}">
                <p14:modId xmlns:p14="http://schemas.microsoft.com/office/powerpoint/2010/main" val="3315348475"/>
              </p:ext>
            </p:extLst>
          </p:nvPr>
        </p:nvGraphicFramePr>
        <p:xfrm>
          <a:off x="107504" y="1700808"/>
          <a:ext cx="9036496" cy="4853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1 Título"/>
          <p:cNvSpPr>
            <a:spLocks noGrp="1"/>
          </p:cNvSpPr>
          <p:nvPr>
            <p:ph type="title"/>
          </p:nvPr>
        </p:nvSpPr>
        <p:spPr>
          <a:xfrm>
            <a:off x="0" y="0"/>
            <a:ext cx="9144000" cy="1285860"/>
          </a:xfrm>
          <a:solidFill>
            <a:schemeClr val="accent1"/>
          </a:solidFill>
        </p:spPr>
        <p:txBody>
          <a:bodyPr>
            <a:normAutofit/>
          </a:bodyPr>
          <a:lstStyle/>
          <a:p>
            <a:pPr lvl="0"/>
            <a:r>
              <a:rPr lang="es-CL" sz="2800" b="1" dirty="0" smtClean="0">
                <a:solidFill>
                  <a:schemeClr val="bg1"/>
                </a:solidFill>
                <a:effectLst>
                  <a:outerShdw blurRad="38100" dist="38100" dir="2700000" algn="tl">
                    <a:srgbClr val="000000">
                      <a:alpha val="43137"/>
                    </a:srgbClr>
                  </a:outerShdw>
                </a:effectLst>
                <a:latin typeface="Garamond" pitchFamily="18" charset="0"/>
              </a:rPr>
              <a:t>1.c). CUATRO PASOS EN UN NUEVO PARADIGMA</a:t>
            </a:r>
          </a:p>
        </p:txBody>
      </p:sp>
      <p:graphicFrame>
        <p:nvGraphicFramePr>
          <p:cNvPr id="18" name="17 Diagrama"/>
          <p:cNvGraphicFramePr/>
          <p:nvPr/>
        </p:nvGraphicFramePr>
        <p:xfrm>
          <a:off x="0" y="1844824"/>
          <a:ext cx="6912768"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14 Diagrama"/>
          <p:cNvGraphicFramePr/>
          <p:nvPr>
            <p:extLst>
              <p:ext uri="{D42A27DB-BD31-4B8C-83A1-F6EECF244321}">
                <p14:modId xmlns:p14="http://schemas.microsoft.com/office/powerpoint/2010/main" val="2969722415"/>
              </p:ext>
            </p:extLst>
          </p:nvPr>
        </p:nvGraphicFramePr>
        <p:xfrm>
          <a:off x="0" y="1556792"/>
          <a:ext cx="9396536" cy="49685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285860"/>
          </a:xfrm>
          <a:solidFill>
            <a:schemeClr val="accent1"/>
          </a:solidFill>
        </p:spPr>
        <p:txBody>
          <a:bodyPr>
            <a:normAutofit fontScale="90000"/>
          </a:bodyPr>
          <a:lstStyle/>
          <a:p>
            <a:r>
              <a:rPr lang="es-CL" sz="3100" b="1" dirty="0" smtClean="0">
                <a:solidFill>
                  <a:schemeClr val="bg1"/>
                </a:solidFill>
                <a:effectLst>
                  <a:outerShdw blurRad="38100" dist="38100" dir="2700000" algn="tl">
                    <a:srgbClr val="000000">
                      <a:alpha val="43137"/>
                    </a:srgbClr>
                  </a:outerShdw>
                </a:effectLst>
                <a:latin typeface="Garamond" pitchFamily="18" charset="0"/>
              </a:rPr>
              <a:t>2. EXPERIENCIAS DE TRIBUNALES ESPECIALIZADÍSIMOS: </a:t>
            </a:r>
            <a:br>
              <a:rPr lang="es-CL" sz="3100" b="1" dirty="0" smtClean="0">
                <a:solidFill>
                  <a:schemeClr val="bg1"/>
                </a:solidFill>
                <a:effectLst>
                  <a:outerShdw blurRad="38100" dist="38100" dir="2700000" algn="tl">
                    <a:srgbClr val="000000">
                      <a:alpha val="43137"/>
                    </a:srgbClr>
                  </a:outerShdw>
                </a:effectLst>
                <a:latin typeface="Garamond" pitchFamily="18" charset="0"/>
              </a:rPr>
            </a:br>
            <a:r>
              <a:rPr lang="es-CL" sz="3100" b="1" dirty="0" smtClean="0">
                <a:solidFill>
                  <a:schemeClr val="bg1"/>
                </a:solidFill>
                <a:effectLst>
                  <a:outerShdw blurRad="38100" dist="38100" dir="2700000" algn="tl">
                    <a:srgbClr val="000000">
                      <a:alpha val="43137"/>
                    </a:srgbClr>
                  </a:outerShdw>
                </a:effectLst>
                <a:latin typeface="Garamond" pitchFamily="18" charset="0"/>
              </a:rPr>
              <a:t>a) Tribunal de la Contratación Pública </a:t>
            </a:r>
          </a:p>
        </p:txBody>
      </p:sp>
      <p:graphicFrame>
        <p:nvGraphicFramePr>
          <p:cNvPr id="7" name="6 Marcador de contenido"/>
          <p:cNvGraphicFramePr>
            <a:graphicFrameLocks noGrp="1"/>
          </p:cNvGraphicFramePr>
          <p:nvPr>
            <p:ph sz="quarter" idx="1"/>
          </p:nvPr>
        </p:nvGraphicFramePr>
        <p:xfrm>
          <a:off x="0" y="1916832"/>
          <a:ext cx="9144000" cy="4679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0" y="1844824"/>
            <a:ext cx="8892480" cy="5262979"/>
          </a:xfrm>
          <a:prstGeom prst="rect">
            <a:avLst/>
          </a:prstGeom>
          <a:noFill/>
        </p:spPr>
        <p:txBody>
          <a:bodyPr wrap="square" rtlCol="0">
            <a:spAutoFit/>
          </a:bodyPr>
          <a:lstStyle/>
          <a:p>
            <a:pPr algn="just">
              <a:buFont typeface="Wingdings" pitchFamily="2" charset="2"/>
              <a:buChar char="v"/>
            </a:pPr>
            <a:r>
              <a:rPr lang="es-ES_tradnl" sz="2000" dirty="0" smtClean="0">
                <a:latin typeface="Garamond" pitchFamily="18" charset="0"/>
              </a:rPr>
              <a:t> Creado por la Ley Nº19.886 de 2003, que fija las bases sobre contratos administrativos de suministro y prestación de servicios.</a:t>
            </a:r>
          </a:p>
          <a:p>
            <a:pPr algn="just"/>
            <a:endParaRPr lang="es-ES_tradnl" sz="2000" dirty="0" smtClean="0">
              <a:latin typeface="Garamond" pitchFamily="18" charset="0"/>
            </a:endParaRPr>
          </a:p>
          <a:p>
            <a:pPr algn="just">
              <a:buFont typeface="Wingdings" pitchFamily="2" charset="2"/>
              <a:buChar char="v"/>
            </a:pPr>
            <a:r>
              <a:rPr lang="es-ES_tradnl" sz="2000" dirty="0" smtClean="0">
                <a:latin typeface="Garamond" pitchFamily="18" charset="0"/>
              </a:rPr>
              <a:t>Órgano jurisdiccional especial, independiente de los órganos de la Administración del Estado y sujeto a la superintendencia de la Corte Suprema (aunque no forma parte del Poder Judicial).</a:t>
            </a:r>
          </a:p>
          <a:p>
            <a:pPr algn="just"/>
            <a:endParaRPr lang="es-ES_tradnl" sz="2000" dirty="0" smtClean="0">
              <a:latin typeface="Garamond" pitchFamily="18" charset="0"/>
            </a:endParaRPr>
          </a:p>
          <a:p>
            <a:pPr algn="just">
              <a:buFont typeface="Wingdings" pitchFamily="2" charset="2"/>
              <a:buChar char="v"/>
            </a:pPr>
            <a:r>
              <a:rPr lang="es-ES_tradnl" sz="2000" dirty="0" smtClean="0">
                <a:latin typeface="Garamond" pitchFamily="18" charset="0"/>
              </a:rPr>
              <a:t>Principal ámbito competencial: impugnación de actos u omisiones ilegítimos de órganos administrativos en procedimientos de licitación; y, reclamaciones respecto a resoluciones de la Dirección de Compras y Contratación Pública (inscripciones o denegaciones de un proveedor en el Registro Electrónico de Contratistas).</a:t>
            </a:r>
          </a:p>
          <a:p>
            <a:pPr algn="just">
              <a:buFont typeface="Wingdings" pitchFamily="2" charset="2"/>
              <a:buChar char="v"/>
            </a:pPr>
            <a:endParaRPr lang="es-ES_tradnl" sz="2000" dirty="0" smtClean="0">
              <a:latin typeface="Garamond" pitchFamily="18" charset="0"/>
            </a:endParaRPr>
          </a:p>
          <a:p>
            <a:pPr algn="just">
              <a:buFont typeface="Wingdings" pitchFamily="2" charset="2"/>
              <a:buChar char="v"/>
            </a:pPr>
            <a:r>
              <a:rPr lang="es-ES_tradnl" sz="2000" dirty="0" smtClean="0">
                <a:latin typeface="Garamond" pitchFamily="18" charset="0"/>
              </a:rPr>
              <a:t>Auténtica manifestación del contencioso administrativo.</a:t>
            </a:r>
          </a:p>
          <a:p>
            <a:pPr algn="just"/>
            <a:endParaRPr lang="es-ES_tradnl" sz="2000" dirty="0" smtClean="0">
              <a:latin typeface="Garamond" pitchFamily="18" charset="0"/>
            </a:endParaRPr>
          </a:p>
          <a:p>
            <a:pPr algn="just"/>
            <a:endParaRPr lang="es-ES_tradnl" sz="2000" dirty="0" smtClean="0">
              <a:latin typeface="Garamond" pitchFamily="18" charset="0"/>
            </a:endParaRPr>
          </a:p>
          <a:p>
            <a:pPr algn="just"/>
            <a:endParaRPr lang="es-ES_tradnl" dirty="0" smtClean="0">
              <a:latin typeface="Garamond" pitchFamily="18" charset="0"/>
            </a:endParaRPr>
          </a:p>
          <a:p>
            <a:pPr algn="just"/>
            <a:endParaRPr lang="es-E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285860"/>
          </a:xfrm>
          <a:solidFill>
            <a:schemeClr val="accent1"/>
          </a:solidFill>
        </p:spPr>
        <p:txBody>
          <a:bodyPr>
            <a:noAutofit/>
          </a:bodyPr>
          <a:lstStyle/>
          <a:p>
            <a:r>
              <a:rPr lang="es-CL" sz="2800" b="1" dirty="0">
                <a:solidFill>
                  <a:schemeClr val="bg1"/>
                </a:solidFill>
                <a:effectLst>
                  <a:outerShdw blurRad="38100" dist="38100" dir="2700000" algn="tl">
                    <a:srgbClr val="000000">
                      <a:alpha val="43137"/>
                    </a:srgbClr>
                  </a:outerShdw>
                </a:effectLst>
                <a:latin typeface="Garamond" pitchFamily="18" charset="0"/>
              </a:rPr>
              <a:t>2</a:t>
            </a:r>
            <a:r>
              <a:rPr lang="es-CL" sz="2800" b="1" dirty="0" smtClean="0">
                <a:solidFill>
                  <a:schemeClr val="bg1"/>
                </a:solidFill>
                <a:effectLst>
                  <a:outerShdw blurRad="38100" dist="38100" dir="2700000" algn="tl">
                    <a:srgbClr val="000000">
                      <a:alpha val="43137"/>
                    </a:srgbClr>
                  </a:outerShdw>
                </a:effectLst>
                <a:latin typeface="Garamond" pitchFamily="18" charset="0"/>
              </a:rPr>
              <a:t>. EXPERIENCIAS DE TRIBUNALES ESPECIALIZADÍSIMOS:</a:t>
            </a:r>
            <a:br>
              <a:rPr lang="es-CL" sz="2800" b="1" dirty="0" smtClean="0">
                <a:solidFill>
                  <a:schemeClr val="bg1"/>
                </a:solidFill>
                <a:effectLst>
                  <a:outerShdw blurRad="38100" dist="38100" dir="2700000" algn="tl">
                    <a:srgbClr val="000000">
                      <a:alpha val="43137"/>
                    </a:srgbClr>
                  </a:outerShdw>
                </a:effectLst>
                <a:latin typeface="Garamond" pitchFamily="18" charset="0"/>
              </a:rPr>
            </a:br>
            <a:r>
              <a:rPr lang="es-CL" sz="2800" b="1" dirty="0" smtClean="0">
                <a:solidFill>
                  <a:schemeClr val="bg1"/>
                </a:solidFill>
                <a:effectLst>
                  <a:outerShdw blurRad="38100" dist="38100" dir="2700000" algn="tl">
                    <a:srgbClr val="000000">
                      <a:alpha val="43137"/>
                    </a:srgbClr>
                  </a:outerShdw>
                </a:effectLst>
                <a:latin typeface="Garamond" pitchFamily="18" charset="0"/>
              </a:rPr>
              <a:t>b) Tribunales Tributarios y Aduaneros </a:t>
            </a:r>
          </a:p>
        </p:txBody>
      </p:sp>
      <p:graphicFrame>
        <p:nvGraphicFramePr>
          <p:cNvPr id="7" name="6 Marcador de contenido"/>
          <p:cNvGraphicFramePr>
            <a:graphicFrameLocks noGrp="1"/>
          </p:cNvGraphicFramePr>
          <p:nvPr>
            <p:ph sz="quarter" idx="1"/>
          </p:nvPr>
        </p:nvGraphicFramePr>
        <p:xfrm>
          <a:off x="0" y="1844824"/>
          <a:ext cx="9144000"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0" y="1628800"/>
            <a:ext cx="8964488" cy="5632311"/>
          </a:xfrm>
          <a:prstGeom prst="rect">
            <a:avLst/>
          </a:prstGeom>
          <a:noFill/>
        </p:spPr>
        <p:txBody>
          <a:bodyPr wrap="square" rtlCol="0">
            <a:spAutoFit/>
          </a:bodyPr>
          <a:lstStyle/>
          <a:p>
            <a:pPr algn="just">
              <a:buFont typeface="Wingdings" pitchFamily="2" charset="2"/>
              <a:buChar char="v"/>
            </a:pPr>
            <a:r>
              <a:rPr lang="es-ES_tradnl" sz="2400" dirty="0" smtClean="0">
                <a:latin typeface="Garamond" pitchFamily="18" charset="0"/>
              </a:rPr>
              <a:t>Introducidos por la LOC Nº20.322 de 2009, que fortalece y perfecciona la jurisdicción tributaria y aduanera.</a:t>
            </a:r>
          </a:p>
          <a:p>
            <a:pPr algn="just"/>
            <a:endParaRPr lang="es-ES_tradnl" sz="2400" dirty="0" smtClean="0">
              <a:latin typeface="Garamond" pitchFamily="18" charset="0"/>
            </a:endParaRPr>
          </a:p>
          <a:p>
            <a:pPr algn="just">
              <a:buFont typeface="Wingdings" pitchFamily="2" charset="2"/>
              <a:buChar char="v"/>
            </a:pPr>
            <a:r>
              <a:rPr lang="es-ES_tradnl" sz="2400" dirty="0" smtClean="0">
                <a:latin typeface="Garamond" pitchFamily="18" charset="0"/>
              </a:rPr>
              <a:t>Surgen a partir del cuestionamiento del rol de «juez y parte» que detentaba el Servicio de Impuestos Internos en procesos tributarios.</a:t>
            </a:r>
          </a:p>
          <a:p>
            <a:pPr algn="just"/>
            <a:endParaRPr lang="es-ES_tradnl" sz="2400" dirty="0" smtClean="0">
              <a:latin typeface="Garamond" pitchFamily="18" charset="0"/>
            </a:endParaRPr>
          </a:p>
          <a:p>
            <a:pPr algn="just">
              <a:buFont typeface="Wingdings" pitchFamily="2" charset="2"/>
              <a:buChar char="v"/>
            </a:pPr>
            <a:r>
              <a:rPr lang="es-ES_tradnl" sz="2400" dirty="0" smtClean="0">
                <a:latin typeface="Garamond" pitchFamily="18" charset="0"/>
              </a:rPr>
              <a:t>Son 18 Tribunales Tributarios y Aduaneros a nivel nacional, creados como órganos letrados, especiales e independientes del Servicio de Impuestos Internos.</a:t>
            </a:r>
          </a:p>
          <a:p>
            <a:pPr algn="just"/>
            <a:endParaRPr lang="es-ES_tradnl" sz="2400" dirty="0" smtClean="0">
              <a:latin typeface="Garamond" pitchFamily="18" charset="0"/>
            </a:endParaRPr>
          </a:p>
          <a:p>
            <a:pPr algn="just">
              <a:buFont typeface="Wingdings" pitchFamily="2" charset="2"/>
              <a:buChar char="v"/>
            </a:pPr>
            <a:r>
              <a:rPr lang="es-ES_tradnl" sz="2400" dirty="0" smtClean="0">
                <a:latin typeface="Garamond" pitchFamily="18" charset="0"/>
              </a:rPr>
              <a:t>Reforma gradual: la instalación generalizada de estos tribunales se producirá en el año 2013.</a:t>
            </a:r>
          </a:p>
          <a:p>
            <a:pPr algn="just">
              <a:buFont typeface="Wingdings" pitchFamily="2" charset="2"/>
              <a:buChar char="Ø"/>
            </a:pPr>
            <a:endParaRPr lang="es-ES_tradnl" dirty="0" smtClean="0"/>
          </a:p>
          <a:p>
            <a:pPr algn="just"/>
            <a:endParaRPr lang="es-ES_tradnl" dirty="0" smtClean="0"/>
          </a:p>
          <a:p>
            <a:pPr algn="just">
              <a:buFont typeface="Wingdings" pitchFamily="2" charset="2"/>
              <a:buChar char="Ø"/>
            </a:pPr>
            <a:endParaRPr lang="es-ES_tradnl" dirty="0" smtClean="0"/>
          </a:p>
          <a:p>
            <a:pPr algn="just">
              <a:buFont typeface="Wingdings" pitchFamily="2" charset="2"/>
              <a:buChar char="Ø"/>
            </a:pPr>
            <a:endParaRPr lang="es-E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0"/>
            <a:ext cx="9144000" cy="1260000"/>
          </a:xfrm>
          <a:prstGeom prst="rect">
            <a:avLst/>
          </a:prstGeom>
          <a:solidFill>
            <a:schemeClr val="tx1">
              <a:lumMod val="65000"/>
              <a:lumOff val="3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1 Título"/>
          <p:cNvSpPr>
            <a:spLocks noGrp="1"/>
          </p:cNvSpPr>
          <p:nvPr>
            <p:ph type="title"/>
          </p:nvPr>
        </p:nvSpPr>
        <p:spPr>
          <a:xfrm>
            <a:off x="0" y="0"/>
            <a:ext cx="9144000" cy="1285860"/>
          </a:xfrm>
          <a:solidFill>
            <a:schemeClr val="accent1"/>
          </a:solidFill>
        </p:spPr>
        <p:txBody>
          <a:bodyPr>
            <a:noAutofit/>
          </a:bodyPr>
          <a:lstStyle/>
          <a:p>
            <a:r>
              <a:rPr lang="es-CL" sz="2800" b="1" dirty="0">
                <a:solidFill>
                  <a:schemeClr val="bg1"/>
                </a:solidFill>
                <a:effectLst>
                  <a:outerShdw blurRad="38100" dist="38100" dir="2700000" algn="tl">
                    <a:srgbClr val="000000">
                      <a:alpha val="43137"/>
                    </a:srgbClr>
                  </a:outerShdw>
                </a:effectLst>
                <a:latin typeface="Garamond" pitchFamily="18" charset="0"/>
              </a:rPr>
              <a:t>2</a:t>
            </a:r>
            <a:r>
              <a:rPr lang="es-CL" sz="2800" b="1" dirty="0" smtClean="0">
                <a:solidFill>
                  <a:schemeClr val="bg1"/>
                </a:solidFill>
                <a:effectLst>
                  <a:outerShdw blurRad="38100" dist="38100" dir="2700000" algn="tl">
                    <a:srgbClr val="000000">
                      <a:alpha val="43137"/>
                    </a:srgbClr>
                  </a:outerShdw>
                </a:effectLst>
                <a:latin typeface="Garamond" pitchFamily="18" charset="0"/>
              </a:rPr>
              <a:t>. EXPERIENCIAS DE TRIBUNALES ESPECIALIZADÍSIMOS</a:t>
            </a:r>
            <a:br>
              <a:rPr lang="es-CL" sz="2800" b="1" dirty="0" smtClean="0">
                <a:solidFill>
                  <a:schemeClr val="bg1"/>
                </a:solidFill>
                <a:effectLst>
                  <a:outerShdw blurRad="38100" dist="38100" dir="2700000" algn="tl">
                    <a:srgbClr val="000000">
                      <a:alpha val="43137"/>
                    </a:srgbClr>
                  </a:outerShdw>
                </a:effectLst>
                <a:latin typeface="Garamond" pitchFamily="18" charset="0"/>
              </a:rPr>
            </a:br>
            <a:r>
              <a:rPr lang="es-CL" sz="2800" b="1" dirty="0" smtClean="0">
                <a:solidFill>
                  <a:schemeClr val="bg1"/>
                </a:solidFill>
                <a:effectLst>
                  <a:outerShdw blurRad="38100" dist="38100" dir="2700000" algn="tl">
                    <a:srgbClr val="000000">
                      <a:alpha val="43137"/>
                    </a:srgbClr>
                  </a:outerShdw>
                </a:effectLst>
                <a:latin typeface="Garamond" pitchFamily="18" charset="0"/>
              </a:rPr>
              <a:t>c) Consejo para la Transparencia</a:t>
            </a:r>
          </a:p>
        </p:txBody>
      </p:sp>
      <p:sp>
        <p:nvSpPr>
          <p:cNvPr id="5" name="4 Marcador de contenido"/>
          <p:cNvSpPr>
            <a:spLocks noGrp="1"/>
          </p:cNvSpPr>
          <p:nvPr>
            <p:ph idx="1"/>
          </p:nvPr>
        </p:nvSpPr>
        <p:spPr>
          <a:xfrm>
            <a:off x="467544" y="1772816"/>
            <a:ext cx="8229600" cy="4525963"/>
          </a:xfrm>
        </p:spPr>
        <p:txBody>
          <a:bodyPr>
            <a:normAutofit fontScale="92500"/>
          </a:bodyPr>
          <a:lstStyle/>
          <a:p>
            <a:pPr algn="just">
              <a:buFont typeface="Wingdings" pitchFamily="2" charset="2"/>
              <a:buChar char="v"/>
            </a:pPr>
            <a:r>
              <a:rPr lang="es-ES" sz="2400" dirty="0" smtClean="0">
                <a:latin typeface="Garamond" pitchFamily="18" charset="0"/>
              </a:rPr>
              <a:t>Antecedentes inmediatos: artículo 8 Constitución Política (principio de publicidad) y Ley Nº20.285 de 2008, sobre acceso a la información pública.</a:t>
            </a:r>
          </a:p>
          <a:p>
            <a:pPr algn="just">
              <a:buNone/>
            </a:pPr>
            <a:endParaRPr lang="es-ES" sz="2400" dirty="0" smtClean="0">
              <a:latin typeface="Garamond" pitchFamily="18" charset="0"/>
            </a:endParaRPr>
          </a:p>
          <a:p>
            <a:pPr algn="just">
              <a:buFont typeface="Wingdings" pitchFamily="2" charset="2"/>
              <a:buChar char="v"/>
            </a:pPr>
            <a:r>
              <a:rPr lang="es-ES" sz="2400" dirty="0" smtClean="0">
                <a:latin typeface="Garamond" pitchFamily="18" charset="0"/>
              </a:rPr>
              <a:t>Es el encargado de velar por la observancia del derecho subjetivo (administrados) y deber jurídico (Administración) del acceso a la información pública.</a:t>
            </a:r>
          </a:p>
          <a:p>
            <a:pPr algn="just">
              <a:buNone/>
            </a:pPr>
            <a:endParaRPr lang="es-ES" sz="2400" dirty="0" smtClean="0">
              <a:latin typeface="Garamond" pitchFamily="18" charset="0"/>
            </a:endParaRPr>
          </a:p>
          <a:p>
            <a:pPr algn="just">
              <a:buFont typeface="Wingdings" pitchFamily="2" charset="2"/>
              <a:buChar char="v"/>
            </a:pPr>
            <a:r>
              <a:rPr lang="es-ES" sz="2400" dirty="0" smtClean="0">
                <a:latin typeface="Garamond" pitchFamily="18" charset="0"/>
              </a:rPr>
              <a:t>Corporación autónoma de Derecho público que conoce las reclamaciones presentadas por los particulares ante denegaciones injustificadas de información pública por parte de las autoridades administrativas, ejerciendo jurisdicción contencioso administrativa.</a:t>
            </a:r>
            <a:endParaRPr lang="es-ES" sz="2400" dirty="0">
              <a:latin typeface="Garamond" pitchFamily="18"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4477</TotalTime>
  <Words>1195</Words>
  <Application>Microsoft Macintosh PowerPoint</Application>
  <PresentationFormat>Presentación en pantalla (4:3)</PresentationFormat>
  <Paragraphs>138</Paragraphs>
  <Slides>14</Slides>
  <Notes>14</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Presentación de PowerPoint</vt:lpstr>
      <vt:lpstr>Presentación de PowerPoint</vt:lpstr>
      <vt:lpstr>Presentación de PowerPoint</vt:lpstr>
      <vt:lpstr>1.a) Situación general del contencioso-administrativo chileno. DIAGNÓSTICO</vt:lpstr>
      <vt:lpstr>1.b). Situación general del contencioso-administrativo chileno. Esquema</vt:lpstr>
      <vt:lpstr>1.c). CUATRO PASOS EN UN NUEVO PARADIGMA</vt:lpstr>
      <vt:lpstr>2. EXPERIENCIAS DE TRIBUNALES ESPECIALIZADÍSIMOS:  a) Tribunal de la Contratación Pública </vt:lpstr>
      <vt:lpstr>2. EXPERIENCIAS DE TRIBUNALES ESPECIALIZADÍSIMOS: b) Tribunales Tributarios y Aduaneros </vt:lpstr>
      <vt:lpstr>2. EXPERIENCIAS DE TRIBUNALES ESPECIALIZADÍSIMOS c) Consejo para la Transparencia</vt:lpstr>
      <vt:lpstr> 4. EXPERIENCIAS DE TRIBUNALES ESPECIALIZADÍSIMOS d) Panel de Expertos Ley General de Servicios Eléctricos </vt:lpstr>
      <vt:lpstr>3. PROPUESTA DE TRIBUNAL ESPECIALIZADÍSIMO Urgente y necesaria creación de Tribunales Especiales de Aguas </vt:lpstr>
      <vt:lpstr>3. Propuesta de Tribunal Especializadísimo Urgente y necesaria creación de Tribunales Especiales de Aguas</vt:lpstr>
      <vt:lpstr>CONSIDERACIONES FINALES</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y Desafíos del Modelo Jurídico de la Energía en Chile</dc:title>
  <dc:creator>Juan Jose Crocco</dc:creator>
  <cp:lastModifiedBy>Alejandro Vergara Blanco</cp:lastModifiedBy>
  <cp:revision>541</cp:revision>
  <dcterms:created xsi:type="dcterms:W3CDTF">2010-10-22T17:47:08Z</dcterms:created>
  <dcterms:modified xsi:type="dcterms:W3CDTF">2011-12-01T00:28:20Z</dcterms:modified>
</cp:coreProperties>
</file>