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8" r:id="rId8"/>
    <p:sldId id="269" r:id="rId9"/>
    <p:sldId id="270" r:id="rId10"/>
    <p:sldId id="271" r:id="rId11"/>
    <p:sldId id="272" r:id="rId12"/>
    <p:sldId id="281" r:id="rId13"/>
    <p:sldId id="274" r:id="rId14"/>
    <p:sldId id="282" r:id="rId15"/>
    <p:sldId id="275" r:id="rId16"/>
    <p:sldId id="276" r:id="rId17"/>
    <p:sldId id="277" r:id="rId18"/>
    <p:sldId id="278" r:id="rId19"/>
    <p:sldId id="279" r:id="rId20"/>
    <p:sldId id="280" r:id="rId21"/>
    <p:sldId id="273" r:id="rId22"/>
    <p:sldId id="295" r:id="rId23"/>
    <p:sldId id="261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6" r:id="rId32"/>
    <p:sldId id="290" r:id="rId33"/>
    <p:sldId id="291" r:id="rId34"/>
    <p:sldId id="292" r:id="rId35"/>
    <p:sldId id="293" r:id="rId36"/>
    <p:sldId id="294" r:id="rId37"/>
    <p:sldId id="262" r:id="rId38"/>
    <p:sldId id="263" r:id="rId39"/>
    <p:sldId id="264" r:id="rId40"/>
    <p:sldId id="265" r:id="rId41"/>
    <p:sldId id="266" r:id="rId42"/>
    <p:sldId id="301" r:id="rId43"/>
    <p:sldId id="302" r:id="rId44"/>
    <p:sldId id="297" r:id="rId45"/>
    <p:sldId id="298" r:id="rId46"/>
    <p:sldId id="299" r:id="rId47"/>
    <p:sldId id="300" r:id="rId48"/>
    <p:sldId id="303" r:id="rId49"/>
    <p:sldId id="304" r:id="rId50"/>
    <p:sldId id="305" r:id="rId51"/>
    <p:sldId id="306" r:id="rId52"/>
    <p:sldId id="307" r:id="rId53"/>
    <p:sldId id="308" r:id="rId54"/>
    <p:sldId id="309" r:id="rId55"/>
    <p:sldId id="310" r:id="rId56"/>
  </p:sldIdLst>
  <p:sldSz cx="9144000" cy="6858000" type="screen4x3"/>
  <p:notesSz cx="6858000" cy="9144000"/>
  <p:defaultTextStyle>
    <a:defPPr>
      <a:defRPr lang="es-G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40" d="100"/>
          <a:sy n="40" d="100"/>
        </p:scale>
        <p:origin x="-810" y="-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Hoja_de_c_lculo_de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GT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Abundancia de elementos</c:v>
                </c:pt>
              </c:strCache>
            </c:strRef>
          </c:tx>
          <c:dPt>
            <c:idx val="0"/>
            <c:explosion val="50"/>
            <c:spPr>
              <a:solidFill>
                <a:schemeClr val="accent1">
                  <a:lumMod val="75000"/>
                </a:schemeClr>
              </a:solidFill>
            </c:spPr>
          </c:dPt>
          <c:dPt>
            <c:idx val="1"/>
            <c:explosion val="41"/>
          </c:dPt>
          <c:dLbls>
            <c:dLbl>
              <c:idx val="0"/>
              <c:layout/>
              <c:showVal val="1"/>
            </c:dLbl>
            <c:delete val="1"/>
          </c:dLbls>
          <c:cat>
            <c:strRef>
              <c:f>Hoja1!$A$2:$A$4</c:f>
              <c:strCache>
                <c:ptCount val="3"/>
                <c:pt idx="0">
                  <c:v>Hidrógeno</c:v>
                </c:pt>
                <c:pt idx="1">
                  <c:v>Helio</c:v>
                </c:pt>
                <c:pt idx="2">
                  <c:v>Todos los demás</c:v>
                </c:pt>
              </c:strCache>
            </c:strRef>
          </c:cat>
          <c:val>
            <c:numRef>
              <c:f>Hoja1!$B$2:$B$4</c:f>
              <c:numCache>
                <c:formatCode>General</c:formatCode>
                <c:ptCount val="3"/>
                <c:pt idx="0">
                  <c:v>94.2</c:v>
                </c:pt>
                <c:pt idx="1">
                  <c:v>5.7</c:v>
                </c:pt>
                <c:pt idx="2">
                  <c:v>0.1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G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GT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Elementos</c:v>
                </c:pt>
              </c:strCache>
            </c:strRef>
          </c:tx>
          <c:dLbls>
            <c:showVal val="1"/>
            <c:showLeaderLines val="1"/>
          </c:dLbls>
          <c:cat>
            <c:strRef>
              <c:f>Hoja1!$A$2:$A$13</c:f>
              <c:strCache>
                <c:ptCount val="12"/>
                <c:pt idx="0">
                  <c:v>Oxígeno</c:v>
                </c:pt>
                <c:pt idx="1">
                  <c:v>Silicio</c:v>
                </c:pt>
                <c:pt idx="2">
                  <c:v>Aluminio </c:v>
                </c:pt>
                <c:pt idx="3">
                  <c:v>Hierro</c:v>
                </c:pt>
                <c:pt idx="4">
                  <c:v>Calcio</c:v>
                </c:pt>
                <c:pt idx="5">
                  <c:v>Sodio</c:v>
                </c:pt>
                <c:pt idx="6">
                  <c:v>Potasio</c:v>
                </c:pt>
                <c:pt idx="7">
                  <c:v>Magnesio</c:v>
                </c:pt>
                <c:pt idx="8">
                  <c:v>Hidrógeno</c:v>
                </c:pt>
                <c:pt idx="9">
                  <c:v>otros </c:v>
                </c:pt>
                <c:pt idx="10">
                  <c:v>Cloro</c:v>
                </c:pt>
                <c:pt idx="11">
                  <c:v>Titanio </c:v>
                </c:pt>
              </c:strCache>
            </c:strRef>
          </c:cat>
          <c:val>
            <c:numRef>
              <c:f>Hoja1!$B$2:$B$13</c:f>
              <c:numCache>
                <c:formatCode>General</c:formatCode>
                <c:ptCount val="12"/>
                <c:pt idx="0">
                  <c:v>49.2</c:v>
                </c:pt>
                <c:pt idx="1">
                  <c:v>25.7</c:v>
                </c:pt>
                <c:pt idx="2">
                  <c:v>7.5</c:v>
                </c:pt>
                <c:pt idx="3">
                  <c:v>4.7</c:v>
                </c:pt>
                <c:pt idx="4">
                  <c:v>3.4</c:v>
                </c:pt>
                <c:pt idx="5">
                  <c:v>2.6</c:v>
                </c:pt>
                <c:pt idx="6">
                  <c:v>2.4</c:v>
                </c:pt>
                <c:pt idx="7">
                  <c:v>1.9000000000000001</c:v>
                </c:pt>
                <c:pt idx="8">
                  <c:v>0.9</c:v>
                </c:pt>
                <c:pt idx="9">
                  <c:v>0.9</c:v>
                </c:pt>
                <c:pt idx="10">
                  <c:v>0.2</c:v>
                </c:pt>
                <c:pt idx="11">
                  <c:v>0.60000000000000042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GT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GT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Hoja1!$B$1</c:f>
              <c:strCache>
                <c:ptCount val="1"/>
                <c:pt idx="0">
                  <c:v>Elementos</c:v>
                </c:pt>
              </c:strCache>
            </c:strRef>
          </c:tx>
          <c:dLbls>
            <c:showVal val="1"/>
            <c:showLeaderLines val="1"/>
          </c:dLbls>
          <c:cat>
            <c:strRef>
              <c:f>Hoja1!$A$2:$A$8</c:f>
              <c:strCache>
                <c:ptCount val="7"/>
                <c:pt idx="0">
                  <c:v>Oxígeno</c:v>
                </c:pt>
                <c:pt idx="1">
                  <c:v>Carbono</c:v>
                </c:pt>
                <c:pt idx="2">
                  <c:v>Hidrógeno</c:v>
                </c:pt>
                <c:pt idx="3">
                  <c:v>Nitrógeno</c:v>
                </c:pt>
                <c:pt idx="4">
                  <c:v>Calcio</c:v>
                </c:pt>
                <c:pt idx="5">
                  <c:v>Fósforo</c:v>
                </c:pt>
                <c:pt idx="6">
                  <c:v>Otros</c:v>
                </c:pt>
              </c:strCache>
            </c:strRef>
          </c:cat>
          <c:val>
            <c:numRef>
              <c:f>Hoja1!$B$2:$B$8</c:f>
              <c:numCache>
                <c:formatCode>0.00%</c:formatCode>
                <c:ptCount val="7"/>
                <c:pt idx="0">
                  <c:v>0.65000000000000058</c:v>
                </c:pt>
                <c:pt idx="1">
                  <c:v>0.1800000000000001</c:v>
                </c:pt>
                <c:pt idx="2" formatCode="0%">
                  <c:v>0.1</c:v>
                </c:pt>
                <c:pt idx="3">
                  <c:v>3.0000000000000002E-2</c:v>
                </c:pt>
                <c:pt idx="4">
                  <c:v>2.0000000000000011E-2</c:v>
                </c:pt>
                <c:pt idx="5">
                  <c:v>1.2E-2</c:v>
                </c:pt>
                <c:pt idx="6">
                  <c:v>8.0000000000000088E-3</c:v>
                </c:pt>
              </c:numCache>
            </c:numRef>
          </c:val>
        </c:ser>
      </c:pie3DChart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s-GT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FD0CFFB-42F4-47F5-A085-3DB258FB0CFB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GT"/>
        </a:p>
      </dgm:t>
    </dgm:pt>
    <dgm:pt modelId="{3C8A1642-BF38-4DDD-B357-F659B32AE523}">
      <dgm:prSet phldrT="[Texto]"/>
      <dgm:spPr/>
      <dgm:t>
        <a:bodyPr/>
        <a:lstStyle/>
        <a:p>
          <a:r>
            <a:rPr lang="es-GT" dirty="0" smtClean="0"/>
            <a:t>Materia</a:t>
          </a:r>
          <a:endParaRPr lang="es-GT" dirty="0"/>
        </a:p>
      </dgm:t>
    </dgm:pt>
    <dgm:pt modelId="{2D6D67EA-4F8E-4A29-948E-543E829CA8C8}" type="parTrans" cxnId="{0529DAA2-9387-49DA-B45E-0BEAE0A4CDC9}">
      <dgm:prSet/>
      <dgm:spPr/>
      <dgm:t>
        <a:bodyPr/>
        <a:lstStyle/>
        <a:p>
          <a:endParaRPr lang="es-GT"/>
        </a:p>
      </dgm:t>
    </dgm:pt>
    <dgm:pt modelId="{3B1745B1-16AD-43FD-B822-72931BD77769}" type="sibTrans" cxnId="{0529DAA2-9387-49DA-B45E-0BEAE0A4CDC9}">
      <dgm:prSet/>
      <dgm:spPr/>
      <dgm:t>
        <a:bodyPr/>
        <a:lstStyle/>
        <a:p>
          <a:endParaRPr lang="es-GT"/>
        </a:p>
      </dgm:t>
    </dgm:pt>
    <dgm:pt modelId="{A404BA5B-3E18-4496-B244-EB3F4C9824B3}">
      <dgm:prSet phldrT="[Texto]"/>
      <dgm:spPr/>
      <dgm:t>
        <a:bodyPr/>
        <a:lstStyle/>
        <a:p>
          <a:r>
            <a:rPr lang="es-GT" dirty="0" smtClean="0"/>
            <a:t>Sustancias puras</a:t>
          </a:r>
          <a:endParaRPr lang="es-GT" dirty="0"/>
        </a:p>
      </dgm:t>
    </dgm:pt>
    <dgm:pt modelId="{45F8C971-F575-44C5-A820-CDDC45560293}" type="parTrans" cxnId="{E8BB00C8-66BE-4658-B736-A449943E6DA1}">
      <dgm:prSet/>
      <dgm:spPr/>
      <dgm:t>
        <a:bodyPr/>
        <a:lstStyle/>
        <a:p>
          <a:endParaRPr lang="es-GT"/>
        </a:p>
      </dgm:t>
    </dgm:pt>
    <dgm:pt modelId="{7FAEEEBE-92D9-40A0-A04D-85655CCE009F}" type="sibTrans" cxnId="{E8BB00C8-66BE-4658-B736-A449943E6DA1}">
      <dgm:prSet/>
      <dgm:spPr/>
      <dgm:t>
        <a:bodyPr/>
        <a:lstStyle/>
        <a:p>
          <a:endParaRPr lang="es-GT"/>
        </a:p>
      </dgm:t>
    </dgm:pt>
    <dgm:pt modelId="{5298BBE6-EE44-467A-A182-25E273011C7B}">
      <dgm:prSet phldrT="[Texto]"/>
      <dgm:spPr/>
      <dgm:t>
        <a:bodyPr/>
        <a:lstStyle/>
        <a:p>
          <a:r>
            <a:rPr lang="es-GT" dirty="0" smtClean="0"/>
            <a:t>Elementos: oxígeno, hidrógeno, hierro</a:t>
          </a:r>
          <a:endParaRPr lang="es-GT" dirty="0"/>
        </a:p>
      </dgm:t>
    </dgm:pt>
    <dgm:pt modelId="{FFD4C874-29AB-44AE-8C7E-F6762BCC88C1}" type="parTrans" cxnId="{2975FFFD-E79F-4528-8B11-9C56A5AA1D72}">
      <dgm:prSet/>
      <dgm:spPr/>
      <dgm:t>
        <a:bodyPr/>
        <a:lstStyle/>
        <a:p>
          <a:endParaRPr lang="es-GT"/>
        </a:p>
      </dgm:t>
    </dgm:pt>
    <dgm:pt modelId="{EE326605-C909-4FA7-8A72-025332D0DCE0}" type="sibTrans" cxnId="{2975FFFD-E79F-4528-8B11-9C56A5AA1D72}">
      <dgm:prSet/>
      <dgm:spPr/>
      <dgm:t>
        <a:bodyPr/>
        <a:lstStyle/>
        <a:p>
          <a:endParaRPr lang="es-GT"/>
        </a:p>
      </dgm:t>
    </dgm:pt>
    <dgm:pt modelId="{20898587-7D22-4C52-8B94-8B656F251D68}">
      <dgm:prSet phldrT="[Texto]"/>
      <dgm:spPr/>
      <dgm:t>
        <a:bodyPr/>
        <a:lstStyle/>
        <a:p>
          <a:r>
            <a:rPr lang="es-GT" dirty="0" smtClean="0"/>
            <a:t>Compuestos: agua, sal común, amoníaco</a:t>
          </a:r>
          <a:endParaRPr lang="es-GT" dirty="0"/>
        </a:p>
      </dgm:t>
    </dgm:pt>
    <dgm:pt modelId="{4AB8547E-7D38-40CC-8BEC-CD8D1A729403}" type="parTrans" cxnId="{D115968F-6619-438A-88E4-76E433679FBC}">
      <dgm:prSet/>
      <dgm:spPr/>
      <dgm:t>
        <a:bodyPr/>
        <a:lstStyle/>
        <a:p>
          <a:endParaRPr lang="es-GT"/>
        </a:p>
      </dgm:t>
    </dgm:pt>
    <dgm:pt modelId="{691459ED-BEB6-42ED-8FD7-3AB7F0811919}" type="sibTrans" cxnId="{D115968F-6619-438A-88E4-76E433679FBC}">
      <dgm:prSet/>
      <dgm:spPr/>
      <dgm:t>
        <a:bodyPr/>
        <a:lstStyle/>
        <a:p>
          <a:endParaRPr lang="es-GT"/>
        </a:p>
      </dgm:t>
    </dgm:pt>
    <dgm:pt modelId="{DAF7641F-637C-4BED-B563-0A8C69484CE8}">
      <dgm:prSet phldrT="[Texto]"/>
      <dgm:spPr/>
      <dgm:t>
        <a:bodyPr/>
        <a:lstStyle/>
        <a:p>
          <a:r>
            <a:rPr lang="es-GT" dirty="0" smtClean="0"/>
            <a:t>Mezclas</a:t>
          </a:r>
          <a:endParaRPr lang="es-GT" dirty="0"/>
        </a:p>
      </dgm:t>
    </dgm:pt>
    <dgm:pt modelId="{043C42F4-2443-4EBB-9D28-5F8CE02C76A4}" type="parTrans" cxnId="{372F89B4-0FDA-4FC0-8745-46FE2B16925D}">
      <dgm:prSet/>
      <dgm:spPr/>
      <dgm:t>
        <a:bodyPr/>
        <a:lstStyle/>
        <a:p>
          <a:endParaRPr lang="es-GT"/>
        </a:p>
      </dgm:t>
    </dgm:pt>
    <dgm:pt modelId="{4DEEDB0C-065D-40BE-9140-39DFC3C5DC3B}" type="sibTrans" cxnId="{372F89B4-0FDA-4FC0-8745-46FE2B16925D}">
      <dgm:prSet/>
      <dgm:spPr/>
      <dgm:t>
        <a:bodyPr/>
        <a:lstStyle/>
        <a:p>
          <a:endParaRPr lang="es-GT"/>
        </a:p>
      </dgm:t>
    </dgm:pt>
    <dgm:pt modelId="{1ACA454F-07E4-4EC6-A5B1-FB062A2998CE}">
      <dgm:prSet phldrT="[Texto]"/>
      <dgm:spPr/>
      <dgm:t>
        <a:bodyPr/>
        <a:lstStyle/>
        <a:p>
          <a:r>
            <a:rPr lang="es-GT" dirty="0" smtClean="0"/>
            <a:t>Mezclas homogéneas (soluciones): agua salada, enjuague bucal, aleaciones</a:t>
          </a:r>
          <a:endParaRPr lang="es-GT" dirty="0"/>
        </a:p>
      </dgm:t>
    </dgm:pt>
    <dgm:pt modelId="{330A944B-86B4-40EC-BCC5-194258E1E3C4}" type="parTrans" cxnId="{96641B4F-4ECB-487B-A301-5EFBBA62ABE3}">
      <dgm:prSet/>
      <dgm:spPr/>
      <dgm:t>
        <a:bodyPr/>
        <a:lstStyle/>
        <a:p>
          <a:endParaRPr lang="es-GT"/>
        </a:p>
      </dgm:t>
    </dgm:pt>
    <dgm:pt modelId="{3FDA1636-9CE0-490B-9FA3-07282BD45906}" type="sibTrans" cxnId="{96641B4F-4ECB-487B-A301-5EFBBA62ABE3}">
      <dgm:prSet/>
      <dgm:spPr/>
      <dgm:t>
        <a:bodyPr/>
        <a:lstStyle/>
        <a:p>
          <a:endParaRPr lang="es-GT"/>
        </a:p>
      </dgm:t>
    </dgm:pt>
    <dgm:pt modelId="{50632081-00A5-4357-9814-BF95E74AF14F}">
      <dgm:prSet/>
      <dgm:spPr/>
      <dgm:t>
        <a:bodyPr/>
        <a:lstStyle/>
        <a:p>
          <a:r>
            <a:rPr lang="es-GT" dirty="0" smtClean="0"/>
            <a:t>Mezclas heterogéneas: Pizza, aderezos, tiradero de basura</a:t>
          </a:r>
          <a:endParaRPr lang="es-GT" dirty="0"/>
        </a:p>
      </dgm:t>
    </dgm:pt>
    <dgm:pt modelId="{AD350F53-C6B5-48A9-A7F2-69587FFEFC5B}" type="parTrans" cxnId="{8740266E-BE5C-4D34-B374-05AF781CBFF5}">
      <dgm:prSet/>
      <dgm:spPr/>
      <dgm:t>
        <a:bodyPr/>
        <a:lstStyle/>
        <a:p>
          <a:endParaRPr lang="es-GT"/>
        </a:p>
      </dgm:t>
    </dgm:pt>
    <dgm:pt modelId="{5C8B3E79-F00A-48F7-826F-8B9B20EE52DD}" type="sibTrans" cxnId="{8740266E-BE5C-4D34-B374-05AF781CBFF5}">
      <dgm:prSet/>
      <dgm:spPr/>
      <dgm:t>
        <a:bodyPr/>
        <a:lstStyle/>
        <a:p>
          <a:endParaRPr lang="es-GT"/>
        </a:p>
      </dgm:t>
    </dgm:pt>
    <dgm:pt modelId="{6A5823D0-6159-4CC8-B14B-72C5D96C5436}" type="pres">
      <dgm:prSet presAssocID="{0FD0CFFB-42F4-47F5-A085-3DB258FB0CFB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s-GT"/>
        </a:p>
      </dgm:t>
    </dgm:pt>
    <dgm:pt modelId="{F5B439EE-E3BA-4998-96F7-0B1E51798B1D}" type="pres">
      <dgm:prSet presAssocID="{3C8A1642-BF38-4DDD-B357-F659B32AE523}" presName="hierRoot1" presStyleCnt="0"/>
      <dgm:spPr/>
    </dgm:pt>
    <dgm:pt modelId="{63BC9815-F708-439B-89CA-DD07DC7AAC3E}" type="pres">
      <dgm:prSet presAssocID="{3C8A1642-BF38-4DDD-B357-F659B32AE523}" presName="composite" presStyleCnt="0"/>
      <dgm:spPr/>
    </dgm:pt>
    <dgm:pt modelId="{A7610D7E-AE71-410A-AC31-A7AF0919A325}" type="pres">
      <dgm:prSet presAssocID="{3C8A1642-BF38-4DDD-B357-F659B32AE523}" presName="background" presStyleLbl="node0" presStyleIdx="0" presStyleCnt="1"/>
      <dgm:spPr/>
    </dgm:pt>
    <dgm:pt modelId="{68CB6812-FCCC-49E2-885E-07A7F2676C20}" type="pres">
      <dgm:prSet presAssocID="{3C8A1642-BF38-4DDD-B357-F659B32AE523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s-GT"/>
        </a:p>
      </dgm:t>
    </dgm:pt>
    <dgm:pt modelId="{A18451F1-9E15-4CC4-B1D2-B3AA530C67A5}" type="pres">
      <dgm:prSet presAssocID="{3C8A1642-BF38-4DDD-B357-F659B32AE523}" presName="hierChild2" presStyleCnt="0"/>
      <dgm:spPr/>
    </dgm:pt>
    <dgm:pt modelId="{8CEE380C-84DC-4B38-92DA-584317784ED6}" type="pres">
      <dgm:prSet presAssocID="{45F8C971-F575-44C5-A820-CDDC45560293}" presName="Name10" presStyleLbl="parChTrans1D2" presStyleIdx="0" presStyleCnt="2"/>
      <dgm:spPr/>
      <dgm:t>
        <a:bodyPr/>
        <a:lstStyle/>
        <a:p>
          <a:endParaRPr lang="es-GT"/>
        </a:p>
      </dgm:t>
    </dgm:pt>
    <dgm:pt modelId="{4E1779F6-9893-42C1-838B-4FC714B44F3A}" type="pres">
      <dgm:prSet presAssocID="{A404BA5B-3E18-4496-B244-EB3F4C9824B3}" presName="hierRoot2" presStyleCnt="0"/>
      <dgm:spPr/>
    </dgm:pt>
    <dgm:pt modelId="{95EDFD3F-F309-4B35-9E42-FC086F6EBA6E}" type="pres">
      <dgm:prSet presAssocID="{A404BA5B-3E18-4496-B244-EB3F4C9824B3}" presName="composite2" presStyleCnt="0"/>
      <dgm:spPr/>
    </dgm:pt>
    <dgm:pt modelId="{76F82C59-E0E1-4AE3-BE4C-A4256B28292A}" type="pres">
      <dgm:prSet presAssocID="{A404BA5B-3E18-4496-B244-EB3F4C9824B3}" presName="background2" presStyleLbl="node2" presStyleIdx="0" presStyleCnt="2"/>
      <dgm:spPr/>
    </dgm:pt>
    <dgm:pt modelId="{C0104942-F73C-425B-9253-3B19E9E155BB}" type="pres">
      <dgm:prSet presAssocID="{A404BA5B-3E18-4496-B244-EB3F4C9824B3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s-GT"/>
        </a:p>
      </dgm:t>
    </dgm:pt>
    <dgm:pt modelId="{95195BF5-5BE3-4346-ADF8-E54A4E5A1550}" type="pres">
      <dgm:prSet presAssocID="{A404BA5B-3E18-4496-B244-EB3F4C9824B3}" presName="hierChild3" presStyleCnt="0"/>
      <dgm:spPr/>
    </dgm:pt>
    <dgm:pt modelId="{4467CCF4-FAAB-4E85-94E7-EF11A1528624}" type="pres">
      <dgm:prSet presAssocID="{FFD4C874-29AB-44AE-8C7E-F6762BCC88C1}" presName="Name17" presStyleLbl="parChTrans1D3" presStyleIdx="0" presStyleCnt="4"/>
      <dgm:spPr/>
      <dgm:t>
        <a:bodyPr/>
        <a:lstStyle/>
        <a:p>
          <a:endParaRPr lang="es-GT"/>
        </a:p>
      </dgm:t>
    </dgm:pt>
    <dgm:pt modelId="{3B86C029-6622-47B0-ADEC-88DB83C2873B}" type="pres">
      <dgm:prSet presAssocID="{5298BBE6-EE44-467A-A182-25E273011C7B}" presName="hierRoot3" presStyleCnt="0"/>
      <dgm:spPr/>
    </dgm:pt>
    <dgm:pt modelId="{DFDA3A6A-C9D7-407E-B5CC-87145B028E8B}" type="pres">
      <dgm:prSet presAssocID="{5298BBE6-EE44-467A-A182-25E273011C7B}" presName="composite3" presStyleCnt="0"/>
      <dgm:spPr/>
    </dgm:pt>
    <dgm:pt modelId="{1408C2C6-C72E-4DF5-A0FB-7BE4F01D0484}" type="pres">
      <dgm:prSet presAssocID="{5298BBE6-EE44-467A-A182-25E273011C7B}" presName="background3" presStyleLbl="node3" presStyleIdx="0" presStyleCnt="4"/>
      <dgm:spPr/>
    </dgm:pt>
    <dgm:pt modelId="{18B8EC0D-FA3D-4515-8D3A-269ECDABBC1C}" type="pres">
      <dgm:prSet presAssocID="{5298BBE6-EE44-467A-A182-25E273011C7B}" presName="text3" presStyleLbl="fgAcc3" presStyleIdx="0" presStyleCnt="4">
        <dgm:presLayoutVars>
          <dgm:chPref val="3"/>
        </dgm:presLayoutVars>
      </dgm:prSet>
      <dgm:spPr/>
      <dgm:t>
        <a:bodyPr/>
        <a:lstStyle/>
        <a:p>
          <a:endParaRPr lang="es-GT"/>
        </a:p>
      </dgm:t>
    </dgm:pt>
    <dgm:pt modelId="{D12BD45D-FCEA-423F-B6D4-594CB35D0273}" type="pres">
      <dgm:prSet presAssocID="{5298BBE6-EE44-467A-A182-25E273011C7B}" presName="hierChild4" presStyleCnt="0"/>
      <dgm:spPr/>
    </dgm:pt>
    <dgm:pt modelId="{21656239-8DD0-4669-BA3A-3CE0E05142B3}" type="pres">
      <dgm:prSet presAssocID="{4AB8547E-7D38-40CC-8BEC-CD8D1A729403}" presName="Name17" presStyleLbl="parChTrans1D3" presStyleIdx="1" presStyleCnt="4"/>
      <dgm:spPr/>
      <dgm:t>
        <a:bodyPr/>
        <a:lstStyle/>
        <a:p>
          <a:endParaRPr lang="es-GT"/>
        </a:p>
      </dgm:t>
    </dgm:pt>
    <dgm:pt modelId="{62C5E988-0B16-46A2-B4C6-853CCF3E4AD7}" type="pres">
      <dgm:prSet presAssocID="{20898587-7D22-4C52-8B94-8B656F251D68}" presName="hierRoot3" presStyleCnt="0"/>
      <dgm:spPr/>
    </dgm:pt>
    <dgm:pt modelId="{49104EDD-BD5A-4200-A675-BC897EE870E6}" type="pres">
      <dgm:prSet presAssocID="{20898587-7D22-4C52-8B94-8B656F251D68}" presName="composite3" presStyleCnt="0"/>
      <dgm:spPr/>
    </dgm:pt>
    <dgm:pt modelId="{C237340F-2609-49AD-B65B-DEB54F2B5E49}" type="pres">
      <dgm:prSet presAssocID="{20898587-7D22-4C52-8B94-8B656F251D68}" presName="background3" presStyleLbl="node3" presStyleIdx="1" presStyleCnt="4"/>
      <dgm:spPr/>
    </dgm:pt>
    <dgm:pt modelId="{7C859B0E-5844-4145-A43C-A6A89B007976}" type="pres">
      <dgm:prSet presAssocID="{20898587-7D22-4C52-8B94-8B656F251D68}" presName="text3" presStyleLbl="fgAcc3" presStyleIdx="1" presStyleCnt="4">
        <dgm:presLayoutVars>
          <dgm:chPref val="3"/>
        </dgm:presLayoutVars>
      </dgm:prSet>
      <dgm:spPr/>
      <dgm:t>
        <a:bodyPr/>
        <a:lstStyle/>
        <a:p>
          <a:endParaRPr lang="es-GT"/>
        </a:p>
      </dgm:t>
    </dgm:pt>
    <dgm:pt modelId="{8B15C0B8-EC0F-4026-BE8D-19D211A38B5E}" type="pres">
      <dgm:prSet presAssocID="{20898587-7D22-4C52-8B94-8B656F251D68}" presName="hierChild4" presStyleCnt="0"/>
      <dgm:spPr/>
    </dgm:pt>
    <dgm:pt modelId="{7DFE5E2E-E4A7-4669-BDE9-FBAC6A74BCFF}" type="pres">
      <dgm:prSet presAssocID="{043C42F4-2443-4EBB-9D28-5F8CE02C76A4}" presName="Name10" presStyleLbl="parChTrans1D2" presStyleIdx="1" presStyleCnt="2"/>
      <dgm:spPr/>
      <dgm:t>
        <a:bodyPr/>
        <a:lstStyle/>
        <a:p>
          <a:endParaRPr lang="es-GT"/>
        </a:p>
      </dgm:t>
    </dgm:pt>
    <dgm:pt modelId="{FBE2DC63-0403-4A23-870B-FEA1699FC0EC}" type="pres">
      <dgm:prSet presAssocID="{DAF7641F-637C-4BED-B563-0A8C69484CE8}" presName="hierRoot2" presStyleCnt="0"/>
      <dgm:spPr/>
    </dgm:pt>
    <dgm:pt modelId="{B31C5114-C2E4-48EF-A197-BBA8915F2615}" type="pres">
      <dgm:prSet presAssocID="{DAF7641F-637C-4BED-B563-0A8C69484CE8}" presName="composite2" presStyleCnt="0"/>
      <dgm:spPr/>
    </dgm:pt>
    <dgm:pt modelId="{4E3DB21D-1EBD-4C21-A615-F82A8A309A1F}" type="pres">
      <dgm:prSet presAssocID="{DAF7641F-637C-4BED-B563-0A8C69484CE8}" presName="background2" presStyleLbl="node2" presStyleIdx="1" presStyleCnt="2"/>
      <dgm:spPr/>
    </dgm:pt>
    <dgm:pt modelId="{5A1CA9A8-4C4C-418E-89DB-3B84AAD13804}" type="pres">
      <dgm:prSet presAssocID="{DAF7641F-637C-4BED-B563-0A8C69484CE8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s-GT"/>
        </a:p>
      </dgm:t>
    </dgm:pt>
    <dgm:pt modelId="{FD84444C-E870-43F0-BB99-72412E74991B}" type="pres">
      <dgm:prSet presAssocID="{DAF7641F-637C-4BED-B563-0A8C69484CE8}" presName="hierChild3" presStyleCnt="0"/>
      <dgm:spPr/>
    </dgm:pt>
    <dgm:pt modelId="{3EF664AE-CDE3-492A-A6DC-4A5682A89261}" type="pres">
      <dgm:prSet presAssocID="{AD350F53-C6B5-48A9-A7F2-69587FFEFC5B}" presName="Name17" presStyleLbl="parChTrans1D3" presStyleIdx="2" presStyleCnt="4"/>
      <dgm:spPr/>
      <dgm:t>
        <a:bodyPr/>
        <a:lstStyle/>
        <a:p>
          <a:endParaRPr lang="es-GT"/>
        </a:p>
      </dgm:t>
    </dgm:pt>
    <dgm:pt modelId="{56570E99-2724-43FA-82C9-F88DBAD27242}" type="pres">
      <dgm:prSet presAssocID="{50632081-00A5-4357-9814-BF95E74AF14F}" presName="hierRoot3" presStyleCnt="0"/>
      <dgm:spPr/>
    </dgm:pt>
    <dgm:pt modelId="{3BCCEC34-BD55-4957-A54E-5324623878AA}" type="pres">
      <dgm:prSet presAssocID="{50632081-00A5-4357-9814-BF95E74AF14F}" presName="composite3" presStyleCnt="0"/>
      <dgm:spPr/>
    </dgm:pt>
    <dgm:pt modelId="{DCD2F8ED-2A6A-4016-A73D-DA82A9BFF901}" type="pres">
      <dgm:prSet presAssocID="{50632081-00A5-4357-9814-BF95E74AF14F}" presName="background3" presStyleLbl="node3" presStyleIdx="2" presStyleCnt="4"/>
      <dgm:spPr/>
    </dgm:pt>
    <dgm:pt modelId="{DDFD3916-5416-445C-9000-3CB8DC33E72B}" type="pres">
      <dgm:prSet presAssocID="{50632081-00A5-4357-9814-BF95E74AF14F}" presName="text3" presStyleLbl="fgAcc3" presStyleIdx="2" presStyleCnt="4" custLinFactX="22362" custLinFactNeighborX="100000" custLinFactNeighborY="13521">
        <dgm:presLayoutVars>
          <dgm:chPref val="3"/>
        </dgm:presLayoutVars>
      </dgm:prSet>
      <dgm:spPr/>
      <dgm:t>
        <a:bodyPr/>
        <a:lstStyle/>
        <a:p>
          <a:endParaRPr lang="es-GT"/>
        </a:p>
      </dgm:t>
    </dgm:pt>
    <dgm:pt modelId="{18E63230-E03C-48A0-8B34-19C1E97F05CB}" type="pres">
      <dgm:prSet presAssocID="{50632081-00A5-4357-9814-BF95E74AF14F}" presName="hierChild4" presStyleCnt="0"/>
      <dgm:spPr/>
    </dgm:pt>
    <dgm:pt modelId="{A8B59E91-8556-40AF-9363-9D33657E849C}" type="pres">
      <dgm:prSet presAssocID="{330A944B-86B4-40EC-BCC5-194258E1E3C4}" presName="Name17" presStyleLbl="parChTrans1D3" presStyleIdx="3" presStyleCnt="4"/>
      <dgm:spPr/>
      <dgm:t>
        <a:bodyPr/>
        <a:lstStyle/>
        <a:p>
          <a:endParaRPr lang="es-GT"/>
        </a:p>
      </dgm:t>
    </dgm:pt>
    <dgm:pt modelId="{424F1740-56B1-4E56-B356-DED0258F303C}" type="pres">
      <dgm:prSet presAssocID="{1ACA454F-07E4-4EC6-A5B1-FB062A2998CE}" presName="hierRoot3" presStyleCnt="0"/>
      <dgm:spPr/>
    </dgm:pt>
    <dgm:pt modelId="{82027C40-8D17-4C3F-9B01-489C3C4D8701}" type="pres">
      <dgm:prSet presAssocID="{1ACA454F-07E4-4EC6-A5B1-FB062A2998CE}" presName="composite3" presStyleCnt="0"/>
      <dgm:spPr/>
    </dgm:pt>
    <dgm:pt modelId="{28C04878-802C-47A0-B314-16DD91AEEE6C}" type="pres">
      <dgm:prSet presAssocID="{1ACA454F-07E4-4EC6-A5B1-FB062A2998CE}" presName="background3" presStyleLbl="node3" presStyleIdx="3" presStyleCnt="4"/>
      <dgm:spPr/>
    </dgm:pt>
    <dgm:pt modelId="{75F46DC0-EC6E-4FA0-BB5C-5362037B7CA9}" type="pres">
      <dgm:prSet presAssocID="{1ACA454F-07E4-4EC6-A5B1-FB062A2998CE}" presName="text3" presStyleLbl="fgAcc3" presStyleIdx="3" presStyleCnt="4" custLinFactX="-15328" custLinFactNeighborX="-100000" custLinFactNeighborY="16566">
        <dgm:presLayoutVars>
          <dgm:chPref val="3"/>
        </dgm:presLayoutVars>
      </dgm:prSet>
      <dgm:spPr/>
      <dgm:t>
        <a:bodyPr/>
        <a:lstStyle/>
        <a:p>
          <a:endParaRPr lang="es-GT"/>
        </a:p>
      </dgm:t>
    </dgm:pt>
    <dgm:pt modelId="{02B58A68-D067-4230-9F52-9EDACB8106EC}" type="pres">
      <dgm:prSet presAssocID="{1ACA454F-07E4-4EC6-A5B1-FB062A2998CE}" presName="hierChild4" presStyleCnt="0"/>
      <dgm:spPr/>
    </dgm:pt>
  </dgm:ptLst>
  <dgm:cxnLst>
    <dgm:cxn modelId="{1486BE4B-BB9E-475C-9326-62BA47E45415}" type="presOf" srcId="{5298BBE6-EE44-467A-A182-25E273011C7B}" destId="{18B8EC0D-FA3D-4515-8D3A-269ECDABBC1C}" srcOrd="0" destOrd="0" presId="urn:microsoft.com/office/officeart/2005/8/layout/hierarchy1"/>
    <dgm:cxn modelId="{3370CC15-06A5-4F96-B17D-B439552D40CC}" type="presOf" srcId="{AD350F53-C6B5-48A9-A7F2-69587FFEFC5B}" destId="{3EF664AE-CDE3-492A-A6DC-4A5682A89261}" srcOrd="0" destOrd="0" presId="urn:microsoft.com/office/officeart/2005/8/layout/hierarchy1"/>
    <dgm:cxn modelId="{71835EBB-E8E5-46F1-B4D1-C2FEF3E24B4D}" type="presOf" srcId="{330A944B-86B4-40EC-BCC5-194258E1E3C4}" destId="{A8B59E91-8556-40AF-9363-9D33657E849C}" srcOrd="0" destOrd="0" presId="urn:microsoft.com/office/officeart/2005/8/layout/hierarchy1"/>
    <dgm:cxn modelId="{7DBAC300-8CC1-45E2-8D57-1B26BBE168CF}" type="presOf" srcId="{3C8A1642-BF38-4DDD-B357-F659B32AE523}" destId="{68CB6812-FCCC-49E2-885E-07A7F2676C20}" srcOrd="0" destOrd="0" presId="urn:microsoft.com/office/officeart/2005/8/layout/hierarchy1"/>
    <dgm:cxn modelId="{2975FFFD-E79F-4528-8B11-9C56A5AA1D72}" srcId="{A404BA5B-3E18-4496-B244-EB3F4C9824B3}" destId="{5298BBE6-EE44-467A-A182-25E273011C7B}" srcOrd="0" destOrd="0" parTransId="{FFD4C874-29AB-44AE-8C7E-F6762BCC88C1}" sibTransId="{EE326605-C909-4FA7-8A72-025332D0DCE0}"/>
    <dgm:cxn modelId="{976A9685-A1BE-49C6-A3A3-64C4BAE4C2FC}" type="presOf" srcId="{043C42F4-2443-4EBB-9D28-5F8CE02C76A4}" destId="{7DFE5E2E-E4A7-4669-BDE9-FBAC6A74BCFF}" srcOrd="0" destOrd="0" presId="urn:microsoft.com/office/officeart/2005/8/layout/hierarchy1"/>
    <dgm:cxn modelId="{61D5DCB9-8C6A-4948-B6E1-1047EEC705B6}" type="presOf" srcId="{50632081-00A5-4357-9814-BF95E74AF14F}" destId="{DDFD3916-5416-445C-9000-3CB8DC33E72B}" srcOrd="0" destOrd="0" presId="urn:microsoft.com/office/officeart/2005/8/layout/hierarchy1"/>
    <dgm:cxn modelId="{407E6B33-70DD-4239-88A9-0ACD45C519A9}" type="presOf" srcId="{FFD4C874-29AB-44AE-8C7E-F6762BCC88C1}" destId="{4467CCF4-FAAB-4E85-94E7-EF11A1528624}" srcOrd="0" destOrd="0" presId="urn:microsoft.com/office/officeart/2005/8/layout/hierarchy1"/>
    <dgm:cxn modelId="{8C13381F-37CE-4D50-835C-1A5173DE7649}" type="presOf" srcId="{DAF7641F-637C-4BED-B563-0A8C69484CE8}" destId="{5A1CA9A8-4C4C-418E-89DB-3B84AAD13804}" srcOrd="0" destOrd="0" presId="urn:microsoft.com/office/officeart/2005/8/layout/hierarchy1"/>
    <dgm:cxn modelId="{96641B4F-4ECB-487B-A301-5EFBBA62ABE3}" srcId="{DAF7641F-637C-4BED-B563-0A8C69484CE8}" destId="{1ACA454F-07E4-4EC6-A5B1-FB062A2998CE}" srcOrd="1" destOrd="0" parTransId="{330A944B-86B4-40EC-BCC5-194258E1E3C4}" sibTransId="{3FDA1636-9CE0-490B-9FA3-07282BD45906}"/>
    <dgm:cxn modelId="{E9C97873-356C-4624-95C8-69FD8037CC2D}" type="presOf" srcId="{20898587-7D22-4C52-8B94-8B656F251D68}" destId="{7C859B0E-5844-4145-A43C-A6A89B007976}" srcOrd="0" destOrd="0" presId="urn:microsoft.com/office/officeart/2005/8/layout/hierarchy1"/>
    <dgm:cxn modelId="{0529DAA2-9387-49DA-B45E-0BEAE0A4CDC9}" srcId="{0FD0CFFB-42F4-47F5-A085-3DB258FB0CFB}" destId="{3C8A1642-BF38-4DDD-B357-F659B32AE523}" srcOrd="0" destOrd="0" parTransId="{2D6D67EA-4F8E-4A29-948E-543E829CA8C8}" sibTransId="{3B1745B1-16AD-43FD-B822-72931BD77769}"/>
    <dgm:cxn modelId="{D115968F-6619-438A-88E4-76E433679FBC}" srcId="{A404BA5B-3E18-4496-B244-EB3F4C9824B3}" destId="{20898587-7D22-4C52-8B94-8B656F251D68}" srcOrd="1" destOrd="0" parTransId="{4AB8547E-7D38-40CC-8BEC-CD8D1A729403}" sibTransId="{691459ED-BEB6-42ED-8FD7-3AB7F0811919}"/>
    <dgm:cxn modelId="{EB50D7EA-2C9E-4097-8EB5-9E262E38B8CA}" type="presOf" srcId="{A404BA5B-3E18-4496-B244-EB3F4C9824B3}" destId="{C0104942-F73C-425B-9253-3B19E9E155BB}" srcOrd="0" destOrd="0" presId="urn:microsoft.com/office/officeart/2005/8/layout/hierarchy1"/>
    <dgm:cxn modelId="{90AE932C-7598-4AE3-BB45-B825B06BB614}" type="presOf" srcId="{45F8C971-F575-44C5-A820-CDDC45560293}" destId="{8CEE380C-84DC-4B38-92DA-584317784ED6}" srcOrd="0" destOrd="0" presId="urn:microsoft.com/office/officeart/2005/8/layout/hierarchy1"/>
    <dgm:cxn modelId="{8BEF65D7-8D16-4B68-B68A-4AA0BC0FEB10}" type="presOf" srcId="{4AB8547E-7D38-40CC-8BEC-CD8D1A729403}" destId="{21656239-8DD0-4669-BA3A-3CE0E05142B3}" srcOrd="0" destOrd="0" presId="urn:microsoft.com/office/officeart/2005/8/layout/hierarchy1"/>
    <dgm:cxn modelId="{8740266E-BE5C-4D34-B374-05AF781CBFF5}" srcId="{DAF7641F-637C-4BED-B563-0A8C69484CE8}" destId="{50632081-00A5-4357-9814-BF95E74AF14F}" srcOrd="0" destOrd="0" parTransId="{AD350F53-C6B5-48A9-A7F2-69587FFEFC5B}" sibTransId="{5C8B3E79-F00A-48F7-826F-8B9B20EE52DD}"/>
    <dgm:cxn modelId="{B016D661-BD54-49D0-B5E2-9690A2DA308C}" type="presOf" srcId="{1ACA454F-07E4-4EC6-A5B1-FB062A2998CE}" destId="{75F46DC0-EC6E-4FA0-BB5C-5362037B7CA9}" srcOrd="0" destOrd="0" presId="urn:microsoft.com/office/officeart/2005/8/layout/hierarchy1"/>
    <dgm:cxn modelId="{372F89B4-0FDA-4FC0-8745-46FE2B16925D}" srcId="{3C8A1642-BF38-4DDD-B357-F659B32AE523}" destId="{DAF7641F-637C-4BED-B563-0A8C69484CE8}" srcOrd="1" destOrd="0" parTransId="{043C42F4-2443-4EBB-9D28-5F8CE02C76A4}" sibTransId="{4DEEDB0C-065D-40BE-9140-39DFC3C5DC3B}"/>
    <dgm:cxn modelId="{E8BB00C8-66BE-4658-B736-A449943E6DA1}" srcId="{3C8A1642-BF38-4DDD-B357-F659B32AE523}" destId="{A404BA5B-3E18-4496-B244-EB3F4C9824B3}" srcOrd="0" destOrd="0" parTransId="{45F8C971-F575-44C5-A820-CDDC45560293}" sibTransId="{7FAEEEBE-92D9-40A0-A04D-85655CCE009F}"/>
    <dgm:cxn modelId="{88767894-8224-4F3A-98EA-A495D0340F40}" type="presOf" srcId="{0FD0CFFB-42F4-47F5-A085-3DB258FB0CFB}" destId="{6A5823D0-6159-4CC8-B14B-72C5D96C5436}" srcOrd="0" destOrd="0" presId="urn:microsoft.com/office/officeart/2005/8/layout/hierarchy1"/>
    <dgm:cxn modelId="{A56BC031-E825-429A-BB85-476EDDDFB87C}" type="presParOf" srcId="{6A5823D0-6159-4CC8-B14B-72C5D96C5436}" destId="{F5B439EE-E3BA-4998-96F7-0B1E51798B1D}" srcOrd="0" destOrd="0" presId="urn:microsoft.com/office/officeart/2005/8/layout/hierarchy1"/>
    <dgm:cxn modelId="{26E1E2AE-F0D3-4803-A6BD-ABE2B2E1F008}" type="presParOf" srcId="{F5B439EE-E3BA-4998-96F7-0B1E51798B1D}" destId="{63BC9815-F708-439B-89CA-DD07DC7AAC3E}" srcOrd="0" destOrd="0" presId="urn:microsoft.com/office/officeart/2005/8/layout/hierarchy1"/>
    <dgm:cxn modelId="{F4085A82-93CE-4919-80E0-164C2C0E5B7C}" type="presParOf" srcId="{63BC9815-F708-439B-89CA-DD07DC7AAC3E}" destId="{A7610D7E-AE71-410A-AC31-A7AF0919A325}" srcOrd="0" destOrd="0" presId="urn:microsoft.com/office/officeart/2005/8/layout/hierarchy1"/>
    <dgm:cxn modelId="{A099DFEB-AA6C-43AA-AC65-83B5FAF23D17}" type="presParOf" srcId="{63BC9815-F708-439B-89CA-DD07DC7AAC3E}" destId="{68CB6812-FCCC-49E2-885E-07A7F2676C20}" srcOrd="1" destOrd="0" presId="urn:microsoft.com/office/officeart/2005/8/layout/hierarchy1"/>
    <dgm:cxn modelId="{8EE2CDFF-BFEB-48CF-9D39-0C4D2C9DB2BA}" type="presParOf" srcId="{F5B439EE-E3BA-4998-96F7-0B1E51798B1D}" destId="{A18451F1-9E15-4CC4-B1D2-B3AA530C67A5}" srcOrd="1" destOrd="0" presId="urn:microsoft.com/office/officeart/2005/8/layout/hierarchy1"/>
    <dgm:cxn modelId="{00C483D9-BAAA-4801-8B41-4267706462AF}" type="presParOf" srcId="{A18451F1-9E15-4CC4-B1D2-B3AA530C67A5}" destId="{8CEE380C-84DC-4B38-92DA-584317784ED6}" srcOrd="0" destOrd="0" presId="urn:microsoft.com/office/officeart/2005/8/layout/hierarchy1"/>
    <dgm:cxn modelId="{8DE18FD9-E144-4B9D-B317-4D8388D65851}" type="presParOf" srcId="{A18451F1-9E15-4CC4-B1D2-B3AA530C67A5}" destId="{4E1779F6-9893-42C1-838B-4FC714B44F3A}" srcOrd="1" destOrd="0" presId="urn:microsoft.com/office/officeart/2005/8/layout/hierarchy1"/>
    <dgm:cxn modelId="{0177E2EF-3245-4B15-A8B2-C14C2FD88879}" type="presParOf" srcId="{4E1779F6-9893-42C1-838B-4FC714B44F3A}" destId="{95EDFD3F-F309-4B35-9E42-FC086F6EBA6E}" srcOrd="0" destOrd="0" presId="urn:microsoft.com/office/officeart/2005/8/layout/hierarchy1"/>
    <dgm:cxn modelId="{D98F72AC-E97C-41A0-9952-156C45B778D8}" type="presParOf" srcId="{95EDFD3F-F309-4B35-9E42-FC086F6EBA6E}" destId="{76F82C59-E0E1-4AE3-BE4C-A4256B28292A}" srcOrd="0" destOrd="0" presId="urn:microsoft.com/office/officeart/2005/8/layout/hierarchy1"/>
    <dgm:cxn modelId="{460DEEA9-66E2-4C1C-85F2-286D02CCB31D}" type="presParOf" srcId="{95EDFD3F-F309-4B35-9E42-FC086F6EBA6E}" destId="{C0104942-F73C-425B-9253-3B19E9E155BB}" srcOrd="1" destOrd="0" presId="urn:microsoft.com/office/officeart/2005/8/layout/hierarchy1"/>
    <dgm:cxn modelId="{0884677E-3B62-4247-8E6F-27EE67346F58}" type="presParOf" srcId="{4E1779F6-9893-42C1-838B-4FC714B44F3A}" destId="{95195BF5-5BE3-4346-ADF8-E54A4E5A1550}" srcOrd="1" destOrd="0" presId="urn:microsoft.com/office/officeart/2005/8/layout/hierarchy1"/>
    <dgm:cxn modelId="{76610959-345A-4ACF-9D01-0017F287CBC5}" type="presParOf" srcId="{95195BF5-5BE3-4346-ADF8-E54A4E5A1550}" destId="{4467CCF4-FAAB-4E85-94E7-EF11A1528624}" srcOrd="0" destOrd="0" presId="urn:microsoft.com/office/officeart/2005/8/layout/hierarchy1"/>
    <dgm:cxn modelId="{3EBC01B5-4E6B-4377-82B3-F04D8101327F}" type="presParOf" srcId="{95195BF5-5BE3-4346-ADF8-E54A4E5A1550}" destId="{3B86C029-6622-47B0-ADEC-88DB83C2873B}" srcOrd="1" destOrd="0" presId="urn:microsoft.com/office/officeart/2005/8/layout/hierarchy1"/>
    <dgm:cxn modelId="{D9834235-4372-427B-8FEB-FEADFF954D97}" type="presParOf" srcId="{3B86C029-6622-47B0-ADEC-88DB83C2873B}" destId="{DFDA3A6A-C9D7-407E-B5CC-87145B028E8B}" srcOrd="0" destOrd="0" presId="urn:microsoft.com/office/officeart/2005/8/layout/hierarchy1"/>
    <dgm:cxn modelId="{47BFD87E-B568-471E-BF4A-6F2DB02A0682}" type="presParOf" srcId="{DFDA3A6A-C9D7-407E-B5CC-87145B028E8B}" destId="{1408C2C6-C72E-4DF5-A0FB-7BE4F01D0484}" srcOrd="0" destOrd="0" presId="urn:microsoft.com/office/officeart/2005/8/layout/hierarchy1"/>
    <dgm:cxn modelId="{6F66F4AE-5321-409C-BCFA-1EAFDA6B5704}" type="presParOf" srcId="{DFDA3A6A-C9D7-407E-B5CC-87145B028E8B}" destId="{18B8EC0D-FA3D-4515-8D3A-269ECDABBC1C}" srcOrd="1" destOrd="0" presId="urn:microsoft.com/office/officeart/2005/8/layout/hierarchy1"/>
    <dgm:cxn modelId="{FCECBAD4-0880-4952-8C3D-50F75AA7A03C}" type="presParOf" srcId="{3B86C029-6622-47B0-ADEC-88DB83C2873B}" destId="{D12BD45D-FCEA-423F-B6D4-594CB35D0273}" srcOrd="1" destOrd="0" presId="urn:microsoft.com/office/officeart/2005/8/layout/hierarchy1"/>
    <dgm:cxn modelId="{459AB98B-4CB0-4133-8D12-F4B98676A912}" type="presParOf" srcId="{95195BF5-5BE3-4346-ADF8-E54A4E5A1550}" destId="{21656239-8DD0-4669-BA3A-3CE0E05142B3}" srcOrd="2" destOrd="0" presId="urn:microsoft.com/office/officeart/2005/8/layout/hierarchy1"/>
    <dgm:cxn modelId="{B4D0558A-6D71-497C-B86F-B487EE802792}" type="presParOf" srcId="{95195BF5-5BE3-4346-ADF8-E54A4E5A1550}" destId="{62C5E988-0B16-46A2-B4C6-853CCF3E4AD7}" srcOrd="3" destOrd="0" presId="urn:microsoft.com/office/officeart/2005/8/layout/hierarchy1"/>
    <dgm:cxn modelId="{F1CD1DED-87B6-4A50-8A92-DE60A49FBC98}" type="presParOf" srcId="{62C5E988-0B16-46A2-B4C6-853CCF3E4AD7}" destId="{49104EDD-BD5A-4200-A675-BC897EE870E6}" srcOrd="0" destOrd="0" presId="urn:microsoft.com/office/officeart/2005/8/layout/hierarchy1"/>
    <dgm:cxn modelId="{9CB4C62E-0D76-43CE-9BF3-3799018C8DF2}" type="presParOf" srcId="{49104EDD-BD5A-4200-A675-BC897EE870E6}" destId="{C237340F-2609-49AD-B65B-DEB54F2B5E49}" srcOrd="0" destOrd="0" presId="urn:microsoft.com/office/officeart/2005/8/layout/hierarchy1"/>
    <dgm:cxn modelId="{613417E3-1B8B-453A-A6A1-A8556922C6D9}" type="presParOf" srcId="{49104EDD-BD5A-4200-A675-BC897EE870E6}" destId="{7C859B0E-5844-4145-A43C-A6A89B007976}" srcOrd="1" destOrd="0" presId="urn:microsoft.com/office/officeart/2005/8/layout/hierarchy1"/>
    <dgm:cxn modelId="{3EA2BAF2-B687-47E8-A7C2-E876269E6776}" type="presParOf" srcId="{62C5E988-0B16-46A2-B4C6-853CCF3E4AD7}" destId="{8B15C0B8-EC0F-4026-BE8D-19D211A38B5E}" srcOrd="1" destOrd="0" presId="urn:microsoft.com/office/officeart/2005/8/layout/hierarchy1"/>
    <dgm:cxn modelId="{FF08A7DA-3E77-449E-80CF-98CA0E59BA2C}" type="presParOf" srcId="{A18451F1-9E15-4CC4-B1D2-B3AA530C67A5}" destId="{7DFE5E2E-E4A7-4669-BDE9-FBAC6A74BCFF}" srcOrd="2" destOrd="0" presId="urn:microsoft.com/office/officeart/2005/8/layout/hierarchy1"/>
    <dgm:cxn modelId="{E238A581-9264-4343-9029-D03B216DC7FA}" type="presParOf" srcId="{A18451F1-9E15-4CC4-B1D2-B3AA530C67A5}" destId="{FBE2DC63-0403-4A23-870B-FEA1699FC0EC}" srcOrd="3" destOrd="0" presId="urn:microsoft.com/office/officeart/2005/8/layout/hierarchy1"/>
    <dgm:cxn modelId="{8500FD57-8872-4FE4-8EC4-0F2B7D126F08}" type="presParOf" srcId="{FBE2DC63-0403-4A23-870B-FEA1699FC0EC}" destId="{B31C5114-C2E4-48EF-A197-BBA8915F2615}" srcOrd="0" destOrd="0" presId="urn:microsoft.com/office/officeart/2005/8/layout/hierarchy1"/>
    <dgm:cxn modelId="{CF446931-91BB-4074-BE45-068451063E65}" type="presParOf" srcId="{B31C5114-C2E4-48EF-A197-BBA8915F2615}" destId="{4E3DB21D-1EBD-4C21-A615-F82A8A309A1F}" srcOrd="0" destOrd="0" presId="urn:microsoft.com/office/officeart/2005/8/layout/hierarchy1"/>
    <dgm:cxn modelId="{33785CBB-B0D9-4E08-AAA1-4288CB6A0599}" type="presParOf" srcId="{B31C5114-C2E4-48EF-A197-BBA8915F2615}" destId="{5A1CA9A8-4C4C-418E-89DB-3B84AAD13804}" srcOrd="1" destOrd="0" presId="urn:microsoft.com/office/officeart/2005/8/layout/hierarchy1"/>
    <dgm:cxn modelId="{838C0D20-CC69-4270-91FF-CDF7CECB2867}" type="presParOf" srcId="{FBE2DC63-0403-4A23-870B-FEA1699FC0EC}" destId="{FD84444C-E870-43F0-BB99-72412E74991B}" srcOrd="1" destOrd="0" presId="urn:microsoft.com/office/officeart/2005/8/layout/hierarchy1"/>
    <dgm:cxn modelId="{5CB9D281-4401-4EB6-865B-AED57D8ADBD4}" type="presParOf" srcId="{FD84444C-E870-43F0-BB99-72412E74991B}" destId="{3EF664AE-CDE3-492A-A6DC-4A5682A89261}" srcOrd="0" destOrd="0" presId="urn:microsoft.com/office/officeart/2005/8/layout/hierarchy1"/>
    <dgm:cxn modelId="{8C18D20E-BC9B-47B3-9F3F-D1924427481D}" type="presParOf" srcId="{FD84444C-E870-43F0-BB99-72412E74991B}" destId="{56570E99-2724-43FA-82C9-F88DBAD27242}" srcOrd="1" destOrd="0" presId="urn:microsoft.com/office/officeart/2005/8/layout/hierarchy1"/>
    <dgm:cxn modelId="{35A53384-1399-4519-B600-456FB27D5029}" type="presParOf" srcId="{56570E99-2724-43FA-82C9-F88DBAD27242}" destId="{3BCCEC34-BD55-4957-A54E-5324623878AA}" srcOrd="0" destOrd="0" presId="urn:microsoft.com/office/officeart/2005/8/layout/hierarchy1"/>
    <dgm:cxn modelId="{39E2EA62-5F82-4014-9DC3-063F51E10D23}" type="presParOf" srcId="{3BCCEC34-BD55-4957-A54E-5324623878AA}" destId="{DCD2F8ED-2A6A-4016-A73D-DA82A9BFF901}" srcOrd="0" destOrd="0" presId="urn:microsoft.com/office/officeart/2005/8/layout/hierarchy1"/>
    <dgm:cxn modelId="{60EDDD8A-D3BF-4BEA-9D3C-59D19A4D20B8}" type="presParOf" srcId="{3BCCEC34-BD55-4957-A54E-5324623878AA}" destId="{DDFD3916-5416-445C-9000-3CB8DC33E72B}" srcOrd="1" destOrd="0" presId="urn:microsoft.com/office/officeart/2005/8/layout/hierarchy1"/>
    <dgm:cxn modelId="{FB8EF49D-6444-40BF-809F-18E8852F6A3A}" type="presParOf" srcId="{56570E99-2724-43FA-82C9-F88DBAD27242}" destId="{18E63230-E03C-48A0-8B34-19C1E97F05CB}" srcOrd="1" destOrd="0" presId="urn:microsoft.com/office/officeart/2005/8/layout/hierarchy1"/>
    <dgm:cxn modelId="{0E3755F2-F30B-4DF4-A4F7-CA1FAF788789}" type="presParOf" srcId="{FD84444C-E870-43F0-BB99-72412E74991B}" destId="{A8B59E91-8556-40AF-9363-9D33657E849C}" srcOrd="2" destOrd="0" presId="urn:microsoft.com/office/officeart/2005/8/layout/hierarchy1"/>
    <dgm:cxn modelId="{FADD55CC-A22F-476C-8FAB-433D36B8B322}" type="presParOf" srcId="{FD84444C-E870-43F0-BB99-72412E74991B}" destId="{424F1740-56B1-4E56-B356-DED0258F303C}" srcOrd="3" destOrd="0" presId="urn:microsoft.com/office/officeart/2005/8/layout/hierarchy1"/>
    <dgm:cxn modelId="{DA275EAB-1787-4F3E-8210-E63E4EE44140}" type="presParOf" srcId="{424F1740-56B1-4E56-B356-DED0258F303C}" destId="{82027C40-8D17-4C3F-9B01-489C3C4D8701}" srcOrd="0" destOrd="0" presId="urn:microsoft.com/office/officeart/2005/8/layout/hierarchy1"/>
    <dgm:cxn modelId="{02B700EA-7066-43C8-B5A8-CD38EE64FC86}" type="presParOf" srcId="{82027C40-8D17-4C3F-9B01-489C3C4D8701}" destId="{28C04878-802C-47A0-B314-16DD91AEEE6C}" srcOrd="0" destOrd="0" presId="urn:microsoft.com/office/officeart/2005/8/layout/hierarchy1"/>
    <dgm:cxn modelId="{99A03AEA-3AC9-4BBA-B104-69FD2D71FC1E}" type="presParOf" srcId="{82027C40-8D17-4C3F-9B01-489C3C4D8701}" destId="{75F46DC0-EC6E-4FA0-BB5C-5362037B7CA9}" srcOrd="1" destOrd="0" presId="urn:microsoft.com/office/officeart/2005/8/layout/hierarchy1"/>
    <dgm:cxn modelId="{01C27F44-1293-460F-A475-9253F7693F4B}" type="presParOf" srcId="{424F1740-56B1-4E56-B356-DED0258F303C}" destId="{02B58A68-D067-4230-9F52-9EDACB8106E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8B59E91-8556-40AF-9363-9D33657E849C}">
      <dsp:nvSpPr>
        <dsp:cNvPr id="0" name=""/>
        <dsp:cNvSpPr/>
      </dsp:nvSpPr>
      <dsp:spPr>
        <a:xfrm>
          <a:off x="5189851" y="3384668"/>
          <a:ext cx="933324" cy="681747"/>
        </a:xfrm>
        <a:custGeom>
          <a:avLst/>
          <a:gdLst/>
          <a:ahLst/>
          <a:cxnLst/>
          <a:rect l="0" t="0" r="0" b="0"/>
          <a:pathLst>
            <a:path>
              <a:moveTo>
                <a:pt x="933324" y="0"/>
              </a:moveTo>
              <a:lnTo>
                <a:pt x="933324" y="522272"/>
              </a:lnTo>
              <a:lnTo>
                <a:pt x="0" y="522272"/>
              </a:lnTo>
              <a:lnTo>
                <a:pt x="0" y="681747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F664AE-CDE3-492A-A6DC-4A5682A89261}">
      <dsp:nvSpPr>
        <dsp:cNvPr id="0" name=""/>
        <dsp:cNvSpPr/>
      </dsp:nvSpPr>
      <dsp:spPr>
        <a:xfrm>
          <a:off x="6123176" y="3384668"/>
          <a:ext cx="1054412" cy="6484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88986"/>
              </a:lnTo>
              <a:lnTo>
                <a:pt x="1054412" y="488986"/>
              </a:lnTo>
              <a:lnTo>
                <a:pt x="1054412" y="648461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FE5E2E-E4A7-4669-BDE9-FBAC6A74BCFF}">
      <dsp:nvSpPr>
        <dsp:cNvPr id="0" name=""/>
        <dsp:cNvSpPr/>
      </dsp:nvSpPr>
      <dsp:spPr>
        <a:xfrm>
          <a:off x="4019163" y="1790878"/>
          <a:ext cx="2104012" cy="500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184"/>
              </a:lnTo>
              <a:lnTo>
                <a:pt x="2104012" y="341184"/>
              </a:lnTo>
              <a:lnTo>
                <a:pt x="2104012" y="500659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656239-8DD0-4669-BA3A-3CE0E05142B3}">
      <dsp:nvSpPr>
        <dsp:cNvPr id="0" name=""/>
        <dsp:cNvSpPr/>
      </dsp:nvSpPr>
      <dsp:spPr>
        <a:xfrm>
          <a:off x="1915150" y="3384668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41184"/>
              </a:lnTo>
              <a:lnTo>
                <a:pt x="1052006" y="341184"/>
              </a:lnTo>
              <a:lnTo>
                <a:pt x="1052006" y="500659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67CCF4-FAAB-4E85-94E7-EF11A1528624}">
      <dsp:nvSpPr>
        <dsp:cNvPr id="0" name=""/>
        <dsp:cNvSpPr/>
      </dsp:nvSpPr>
      <dsp:spPr>
        <a:xfrm>
          <a:off x="863143" y="3384668"/>
          <a:ext cx="1052006" cy="500659"/>
        </a:xfrm>
        <a:custGeom>
          <a:avLst/>
          <a:gdLst/>
          <a:ahLst/>
          <a:cxnLst/>
          <a:rect l="0" t="0" r="0" b="0"/>
          <a:pathLst>
            <a:path>
              <a:moveTo>
                <a:pt x="1052006" y="0"/>
              </a:moveTo>
              <a:lnTo>
                <a:pt x="1052006" y="341184"/>
              </a:lnTo>
              <a:lnTo>
                <a:pt x="0" y="341184"/>
              </a:lnTo>
              <a:lnTo>
                <a:pt x="0" y="500659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EE380C-84DC-4B38-92DA-584317784ED6}">
      <dsp:nvSpPr>
        <dsp:cNvPr id="0" name=""/>
        <dsp:cNvSpPr/>
      </dsp:nvSpPr>
      <dsp:spPr>
        <a:xfrm>
          <a:off x="1915150" y="1790878"/>
          <a:ext cx="2104012" cy="500659"/>
        </a:xfrm>
        <a:custGeom>
          <a:avLst/>
          <a:gdLst/>
          <a:ahLst/>
          <a:cxnLst/>
          <a:rect l="0" t="0" r="0" b="0"/>
          <a:pathLst>
            <a:path>
              <a:moveTo>
                <a:pt x="2104012" y="0"/>
              </a:moveTo>
              <a:lnTo>
                <a:pt x="2104012" y="341184"/>
              </a:lnTo>
              <a:lnTo>
                <a:pt x="0" y="341184"/>
              </a:lnTo>
              <a:lnTo>
                <a:pt x="0" y="500659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610D7E-AE71-410A-AC31-A7AF0919A325}">
      <dsp:nvSpPr>
        <dsp:cNvPr id="0" name=""/>
        <dsp:cNvSpPr/>
      </dsp:nvSpPr>
      <dsp:spPr>
        <a:xfrm>
          <a:off x="3158430" y="697747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8CB6812-FCCC-49E2-885E-07A7F2676C20}">
      <dsp:nvSpPr>
        <dsp:cNvPr id="0" name=""/>
        <dsp:cNvSpPr/>
      </dsp:nvSpPr>
      <dsp:spPr>
        <a:xfrm>
          <a:off x="3349704" y="879458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GT" sz="1300" kern="1200" dirty="0" smtClean="0"/>
            <a:t>Materia</a:t>
          </a:r>
          <a:endParaRPr lang="es-GT" sz="1300" kern="1200" dirty="0"/>
        </a:p>
      </dsp:txBody>
      <dsp:txXfrm>
        <a:off x="3349704" y="879458"/>
        <a:ext cx="1721465" cy="1093130"/>
      </dsp:txXfrm>
    </dsp:sp>
    <dsp:sp modelId="{76F82C59-E0E1-4AE3-BE4C-A4256B28292A}">
      <dsp:nvSpPr>
        <dsp:cNvPr id="0" name=""/>
        <dsp:cNvSpPr/>
      </dsp:nvSpPr>
      <dsp:spPr>
        <a:xfrm>
          <a:off x="1054417" y="2291537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104942-F73C-425B-9253-3B19E9E155BB}">
      <dsp:nvSpPr>
        <dsp:cNvPr id="0" name=""/>
        <dsp:cNvSpPr/>
      </dsp:nvSpPr>
      <dsp:spPr>
        <a:xfrm>
          <a:off x="1245691" y="2473247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GT" sz="1300" kern="1200" dirty="0" smtClean="0"/>
            <a:t>Sustancias puras</a:t>
          </a:r>
          <a:endParaRPr lang="es-GT" sz="1300" kern="1200" dirty="0"/>
        </a:p>
      </dsp:txBody>
      <dsp:txXfrm>
        <a:off x="1245691" y="2473247"/>
        <a:ext cx="1721465" cy="1093130"/>
      </dsp:txXfrm>
    </dsp:sp>
    <dsp:sp modelId="{1408C2C6-C72E-4DF5-A0FB-7BE4F01D0484}">
      <dsp:nvSpPr>
        <dsp:cNvPr id="0" name=""/>
        <dsp:cNvSpPr/>
      </dsp:nvSpPr>
      <dsp:spPr>
        <a:xfrm>
          <a:off x="2411" y="3885327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8B8EC0D-FA3D-4515-8D3A-269ECDABBC1C}">
      <dsp:nvSpPr>
        <dsp:cNvPr id="0" name=""/>
        <dsp:cNvSpPr/>
      </dsp:nvSpPr>
      <dsp:spPr>
        <a:xfrm>
          <a:off x="193684" y="4067037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GT" sz="1300" kern="1200" dirty="0" smtClean="0"/>
            <a:t>Elementos: oxígeno, hidrógeno, hierro</a:t>
          </a:r>
          <a:endParaRPr lang="es-GT" sz="1300" kern="1200" dirty="0"/>
        </a:p>
      </dsp:txBody>
      <dsp:txXfrm>
        <a:off x="193684" y="4067037"/>
        <a:ext cx="1721465" cy="1093130"/>
      </dsp:txXfrm>
    </dsp:sp>
    <dsp:sp modelId="{C237340F-2609-49AD-B65B-DEB54F2B5E49}">
      <dsp:nvSpPr>
        <dsp:cNvPr id="0" name=""/>
        <dsp:cNvSpPr/>
      </dsp:nvSpPr>
      <dsp:spPr>
        <a:xfrm>
          <a:off x="2106423" y="3885327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859B0E-5844-4145-A43C-A6A89B007976}">
      <dsp:nvSpPr>
        <dsp:cNvPr id="0" name=""/>
        <dsp:cNvSpPr/>
      </dsp:nvSpPr>
      <dsp:spPr>
        <a:xfrm>
          <a:off x="2297697" y="4067037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GT" sz="1300" kern="1200" dirty="0" smtClean="0"/>
            <a:t>Compuestos: agua, sal común, amoníaco</a:t>
          </a:r>
          <a:endParaRPr lang="es-GT" sz="1300" kern="1200" dirty="0"/>
        </a:p>
      </dsp:txBody>
      <dsp:txXfrm>
        <a:off x="2297697" y="4067037"/>
        <a:ext cx="1721465" cy="1093130"/>
      </dsp:txXfrm>
    </dsp:sp>
    <dsp:sp modelId="{4E3DB21D-1EBD-4C21-A615-F82A8A309A1F}">
      <dsp:nvSpPr>
        <dsp:cNvPr id="0" name=""/>
        <dsp:cNvSpPr/>
      </dsp:nvSpPr>
      <dsp:spPr>
        <a:xfrm>
          <a:off x="5262443" y="2291537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1CA9A8-4C4C-418E-89DB-3B84AAD13804}">
      <dsp:nvSpPr>
        <dsp:cNvPr id="0" name=""/>
        <dsp:cNvSpPr/>
      </dsp:nvSpPr>
      <dsp:spPr>
        <a:xfrm>
          <a:off x="5453717" y="2473247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GT" sz="1300" kern="1200" dirty="0" smtClean="0"/>
            <a:t>Mezclas</a:t>
          </a:r>
          <a:endParaRPr lang="es-GT" sz="1300" kern="1200" dirty="0"/>
        </a:p>
      </dsp:txBody>
      <dsp:txXfrm>
        <a:off x="5453717" y="2473247"/>
        <a:ext cx="1721465" cy="1093130"/>
      </dsp:txXfrm>
    </dsp:sp>
    <dsp:sp modelId="{DCD2F8ED-2A6A-4016-A73D-DA82A9BFF901}">
      <dsp:nvSpPr>
        <dsp:cNvPr id="0" name=""/>
        <dsp:cNvSpPr/>
      </dsp:nvSpPr>
      <dsp:spPr>
        <a:xfrm>
          <a:off x="6316856" y="4033129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DFD3916-5416-445C-9000-3CB8DC33E72B}">
      <dsp:nvSpPr>
        <dsp:cNvPr id="0" name=""/>
        <dsp:cNvSpPr/>
      </dsp:nvSpPr>
      <dsp:spPr>
        <a:xfrm>
          <a:off x="6508130" y="4214839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GT" sz="1300" kern="1200" dirty="0" smtClean="0"/>
            <a:t>Mezclas heterogéneas: Pizza, aderezos, tiradero de basura</a:t>
          </a:r>
          <a:endParaRPr lang="es-GT" sz="1300" kern="1200" dirty="0"/>
        </a:p>
      </dsp:txBody>
      <dsp:txXfrm>
        <a:off x="6508130" y="4214839"/>
        <a:ext cx="1721465" cy="1093130"/>
      </dsp:txXfrm>
    </dsp:sp>
    <dsp:sp modelId="{28C04878-802C-47A0-B314-16DD91AEEE6C}">
      <dsp:nvSpPr>
        <dsp:cNvPr id="0" name=""/>
        <dsp:cNvSpPr/>
      </dsp:nvSpPr>
      <dsp:spPr>
        <a:xfrm>
          <a:off x="4329118" y="4066415"/>
          <a:ext cx="1721465" cy="109313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5F46DC0-EC6E-4FA0-BB5C-5362037B7CA9}">
      <dsp:nvSpPr>
        <dsp:cNvPr id="0" name=""/>
        <dsp:cNvSpPr/>
      </dsp:nvSpPr>
      <dsp:spPr>
        <a:xfrm>
          <a:off x="4520392" y="4248125"/>
          <a:ext cx="1721465" cy="109313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GT" sz="1300" kern="1200" dirty="0" smtClean="0"/>
            <a:t>Mezclas homogéneas (soluciones): agua salada, enjuague bucal, aleaciones</a:t>
          </a:r>
          <a:endParaRPr lang="es-GT" sz="1300" kern="1200" dirty="0"/>
        </a:p>
      </dsp:txBody>
      <dsp:txXfrm>
        <a:off x="4520392" y="4248125"/>
        <a:ext cx="1721465" cy="10931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914F09-E211-4926-A3B3-DD0F69CA8E57}" type="datetimeFigureOut">
              <a:rPr lang="es-GT" smtClean="0"/>
              <a:pPr/>
              <a:t>05/08/2012</a:t>
            </a:fld>
            <a:endParaRPr lang="es-GT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GT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7A7EF9-8BE6-4604-817C-07BB4890D11F}" type="slidenum">
              <a:rPr lang="es-GT" smtClean="0"/>
              <a:pPr/>
              <a:t>‹Nº›</a:t>
            </a:fld>
            <a:endParaRPr lang="es-GT"/>
          </a:p>
        </p:txBody>
      </p:sp>
      <p:sp>
        <p:nvSpPr>
          <p:cNvPr id="32" name="31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39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40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41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56" name="55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64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65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66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914F09-E211-4926-A3B3-DD0F69CA8E57}" type="datetimeFigureOut">
              <a:rPr lang="es-GT" smtClean="0"/>
              <a:pPr/>
              <a:t>05/08/2012</a:t>
            </a:fld>
            <a:endParaRPr lang="es-GT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GT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7A7EF9-8BE6-4604-817C-07BB4890D11F}" type="slidenum">
              <a:rPr lang="es-GT" smtClean="0"/>
              <a:pPr/>
              <a:t>‹Nº›</a:t>
            </a:fld>
            <a:endParaRPr lang="es-G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914F09-E211-4926-A3B3-DD0F69CA8E57}" type="datetimeFigureOut">
              <a:rPr lang="es-GT" smtClean="0"/>
              <a:pPr/>
              <a:t>05/08/2012</a:t>
            </a:fld>
            <a:endParaRPr lang="es-GT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GT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7A7EF9-8BE6-4604-817C-07BB4890D11F}" type="slidenum">
              <a:rPr lang="es-GT" smtClean="0"/>
              <a:pPr/>
              <a:t>‹Nº›</a:t>
            </a:fld>
            <a:endParaRPr lang="es-G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914F09-E211-4926-A3B3-DD0F69CA8E57}" type="datetimeFigureOut">
              <a:rPr lang="es-GT" smtClean="0"/>
              <a:pPr/>
              <a:t>05/08/2012</a:t>
            </a:fld>
            <a:endParaRPr lang="es-GT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GT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7A7EF9-8BE6-4604-817C-07BB4890D11F}" type="slidenum">
              <a:rPr lang="es-GT" smtClean="0"/>
              <a:pPr/>
              <a:t>‹Nº›</a:t>
            </a:fld>
            <a:endParaRPr lang="es-G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Forma libre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14 Forma libre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16 Forma libre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17 Forma libre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18 Forma libre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19 Forma libre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20 Forma libre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21 Forma libre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22 Forma libre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23 Forma libre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24 Forma libre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25 Forma libre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26 Forma libre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914F09-E211-4926-A3B3-DD0F69CA8E57}" type="datetimeFigureOut">
              <a:rPr lang="es-GT" smtClean="0"/>
              <a:pPr/>
              <a:t>05/08/2012</a:t>
            </a:fld>
            <a:endParaRPr lang="es-GT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GT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7A7EF9-8BE6-4604-817C-07BB4890D11F}" type="slidenum">
              <a:rPr lang="es-GT" smtClean="0"/>
              <a:pPr/>
              <a:t>‹Nº›</a:t>
            </a:fld>
            <a:endParaRPr lang="es-GT"/>
          </a:p>
        </p:txBody>
      </p:sp>
      <p:sp>
        <p:nvSpPr>
          <p:cNvPr id="7" name="6 Rectángulo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914F09-E211-4926-A3B3-DD0F69CA8E57}" type="datetimeFigureOut">
              <a:rPr lang="es-GT" smtClean="0"/>
              <a:pPr/>
              <a:t>05/08/2012</a:t>
            </a:fld>
            <a:endParaRPr lang="es-GT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GT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7A7EF9-8BE6-4604-817C-07BB4890D11F}" type="slidenum">
              <a:rPr lang="es-GT" smtClean="0"/>
              <a:pPr/>
              <a:t>‹Nº›</a:t>
            </a:fld>
            <a:endParaRPr lang="es-G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4 Rectángulo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914F09-E211-4926-A3B3-DD0F69CA8E57}" type="datetimeFigureOut">
              <a:rPr lang="es-GT" smtClean="0"/>
              <a:pPr/>
              <a:t>05/08/2012</a:t>
            </a:fld>
            <a:endParaRPr lang="es-GT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GT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7A7EF9-8BE6-4604-817C-07BB4890D11F}" type="slidenum">
              <a:rPr lang="es-GT" smtClean="0"/>
              <a:pPr/>
              <a:t>‹Nº›</a:t>
            </a:fld>
            <a:endParaRPr lang="es-GT"/>
          </a:p>
        </p:txBody>
      </p:sp>
      <p:sp>
        <p:nvSpPr>
          <p:cNvPr id="16" name="15 Rectángulo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16 Rectángulo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17 Rectángulo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19 Rectángulo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20 Rectángulo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Rectángulo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29 Rectángulo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914F09-E211-4926-A3B3-DD0F69CA8E57}" type="datetimeFigureOut">
              <a:rPr lang="es-GT" smtClean="0"/>
              <a:pPr/>
              <a:t>05/08/2012</a:t>
            </a:fld>
            <a:endParaRPr lang="es-GT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GT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7A7EF9-8BE6-4604-817C-07BB4890D11F}" type="slidenum">
              <a:rPr lang="es-GT" smtClean="0"/>
              <a:pPr/>
              <a:t>‹Nº›</a:t>
            </a:fld>
            <a:endParaRPr lang="es-G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914F09-E211-4926-A3B3-DD0F69CA8E57}" type="datetimeFigureOut">
              <a:rPr lang="es-GT" smtClean="0"/>
              <a:pPr/>
              <a:t>05/08/2012</a:t>
            </a:fld>
            <a:endParaRPr lang="es-GT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GT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7A7EF9-8BE6-4604-817C-07BB4890D11F}" type="slidenum">
              <a:rPr lang="es-GT" smtClean="0"/>
              <a:pPr/>
              <a:t>‹Nº›</a:t>
            </a:fld>
            <a:endParaRPr lang="es-G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914F09-E211-4926-A3B3-DD0F69CA8E57}" type="datetimeFigureOut">
              <a:rPr lang="es-GT" smtClean="0"/>
              <a:pPr/>
              <a:t>05/08/2012</a:t>
            </a:fld>
            <a:endParaRPr lang="es-GT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GT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A7A7EF9-8BE6-4604-817C-07BB4890D11F}" type="slidenum">
              <a:rPr lang="es-GT" smtClean="0"/>
              <a:pPr/>
              <a:t>‹Nº›</a:t>
            </a:fld>
            <a:endParaRPr lang="es-G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8 Conector recto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9 Grupo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14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grpSp>
        <p:nvGrpSpPr>
          <p:cNvPr id="14" name="13 Grupo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10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17 Grupo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18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04914F09-E211-4926-A3B3-DD0F69CA8E57}" type="datetimeFigureOut">
              <a:rPr lang="es-GT" smtClean="0"/>
              <a:pPr/>
              <a:t>05/08/2012</a:t>
            </a:fld>
            <a:endParaRPr lang="es-GT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s-GT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A7A7EF9-8BE6-4604-817C-07BB4890D11F}" type="slidenum">
              <a:rPr lang="es-GT" smtClean="0"/>
              <a:pPr/>
              <a:t>‹Nº›</a:t>
            </a:fld>
            <a:endParaRPr lang="es-G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14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15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16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4914F09-E211-4926-A3B3-DD0F69CA8E57}" type="datetimeFigureOut">
              <a:rPr lang="es-GT" smtClean="0"/>
              <a:pPr/>
              <a:t>05/08/2012</a:t>
            </a:fld>
            <a:endParaRPr lang="es-GT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s-GT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A7A7EF9-8BE6-4604-817C-07BB4890D11F}" type="slidenum">
              <a:rPr lang="es-GT" smtClean="0"/>
              <a:pPr/>
              <a:t>‹Nº›</a:t>
            </a:fld>
            <a:endParaRPr lang="es-G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GT" dirty="0" smtClean="0"/>
              <a:t>QUÍMICA INORGÁNICA</a:t>
            </a:r>
            <a:endParaRPr lang="es-GT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GT" dirty="0" smtClean="0"/>
              <a:t>Lic. </a:t>
            </a:r>
            <a:r>
              <a:rPr lang="es-GT" dirty="0" err="1" smtClean="0"/>
              <a:t>Rony</a:t>
            </a:r>
            <a:r>
              <a:rPr lang="es-GT" dirty="0" smtClean="0"/>
              <a:t> Rodas</a:t>
            </a:r>
          </a:p>
          <a:p>
            <a:r>
              <a:rPr lang="es-GT" dirty="0" smtClean="0"/>
              <a:t>Biólogo</a:t>
            </a:r>
            <a:endParaRPr lang="es-GT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Los estados de la materia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2686040" cy="4525963"/>
          </a:xfrm>
        </p:spPr>
        <p:txBody>
          <a:bodyPr/>
          <a:lstStyle/>
          <a:p>
            <a:r>
              <a:rPr lang="es-GT" dirty="0" smtClean="0"/>
              <a:t>Sólido</a:t>
            </a:r>
          </a:p>
          <a:p>
            <a:r>
              <a:rPr lang="es-GT" dirty="0" smtClean="0"/>
              <a:t>Líquido</a:t>
            </a:r>
          </a:p>
          <a:p>
            <a:r>
              <a:rPr lang="es-GT" dirty="0" smtClean="0"/>
              <a:t>Gas</a:t>
            </a:r>
          </a:p>
          <a:p>
            <a:r>
              <a:rPr lang="es-GT" dirty="0" smtClean="0"/>
              <a:t>Gel </a:t>
            </a:r>
          </a:p>
          <a:p>
            <a:endParaRPr lang="es-GT" dirty="0" smtClean="0"/>
          </a:p>
          <a:p>
            <a:r>
              <a:rPr lang="es-GT" dirty="0" smtClean="0"/>
              <a:t>Qué los hace diferentes?</a:t>
            </a:r>
            <a:endParaRPr lang="es-GT" dirty="0"/>
          </a:p>
        </p:txBody>
      </p:sp>
      <p:pic>
        <p:nvPicPr>
          <p:cNvPr id="10242" name="Picture 2" descr="C:\Users\Rony\Desktop\urural\Agua y San Ambiental\Cambios de estado, el hielo flota_archivos\cestado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1285860"/>
            <a:ext cx="4876800" cy="44386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Cambios de estado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GT" dirty="0" smtClean="0"/>
              <a:t>Agua sólida </a:t>
            </a:r>
            <a:r>
              <a:rPr lang="es-GT" dirty="0" smtClean="0">
                <a:sym typeface="Wingdings" pitchFamily="2" charset="2"/>
              </a:rPr>
              <a:t> Agua líquida  Agua gaseosa</a:t>
            </a:r>
          </a:p>
          <a:p>
            <a:pPr lvl="4"/>
            <a:r>
              <a:rPr lang="es-GT" dirty="0" smtClean="0">
                <a:sym typeface="Wingdings" pitchFamily="2" charset="2"/>
              </a:rPr>
              <a:t>Fusión			    Ebullición</a:t>
            </a:r>
            <a:endParaRPr lang="es-GT" dirty="0">
              <a:sym typeface="Wingdings" pitchFamily="2" charset="2"/>
            </a:endParaRPr>
          </a:p>
          <a:p>
            <a:r>
              <a:rPr lang="es-GT" dirty="0" smtClean="0">
                <a:sym typeface="Wingdings" pitchFamily="2" charset="2"/>
              </a:rPr>
              <a:t>Sólido: moléculas “empacadas”, compactas, poco espacio entre sí.</a:t>
            </a:r>
          </a:p>
          <a:p>
            <a:r>
              <a:rPr lang="es-GT" dirty="0" smtClean="0">
                <a:sym typeface="Wingdings" pitchFamily="2" charset="2"/>
              </a:rPr>
              <a:t>Líquido: moléculas menos juntas, mayor libertad de movimiento.</a:t>
            </a:r>
          </a:p>
          <a:p>
            <a:r>
              <a:rPr lang="es-GT" dirty="0" smtClean="0">
                <a:sym typeface="Wingdings" pitchFamily="2" charset="2"/>
              </a:rPr>
              <a:t>Gas: moléculas muy poco unidas, gran libertad de movimiento.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Propiedades de sólidos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GT" dirty="0" smtClean="0"/>
              <a:t>Tiene forma y volumen definidos.</a:t>
            </a:r>
          </a:p>
          <a:p>
            <a:r>
              <a:rPr lang="es-GT" dirty="0" smtClean="0"/>
              <a:t>Muchos sólidos son cristalinos</a:t>
            </a:r>
          </a:p>
          <a:p>
            <a:r>
              <a:rPr lang="es-GT" dirty="0" smtClean="0"/>
              <a:t>Punto de fusión alto</a:t>
            </a:r>
            <a:endParaRPr lang="es-GT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Propiedades de los líquidos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GT" dirty="0" smtClean="0">
                <a:solidFill>
                  <a:srgbClr val="C00000"/>
                </a:solidFill>
              </a:rPr>
              <a:t>Viscosidad: </a:t>
            </a:r>
            <a:r>
              <a:rPr lang="es-GT" dirty="0" smtClean="0"/>
              <a:t>es una medida de su resistencia al flujo. Líquidos viscosos como la miel fluyen con lentitud; el agua y el alcohol son poco viscosos, fluyen más aprisa.</a:t>
            </a:r>
          </a:p>
          <a:p>
            <a:r>
              <a:rPr lang="es-GT" dirty="0" smtClean="0">
                <a:solidFill>
                  <a:srgbClr val="C00000"/>
                </a:solidFill>
              </a:rPr>
              <a:t>Miscibles:</a:t>
            </a:r>
            <a:r>
              <a:rPr lang="es-GT" dirty="0" smtClean="0"/>
              <a:t> dos líquidos que se mezclan bien (se disuelven el uno con el otro).</a:t>
            </a:r>
          </a:p>
          <a:p>
            <a:r>
              <a:rPr lang="es-GT" dirty="0" smtClean="0">
                <a:solidFill>
                  <a:srgbClr val="C00000"/>
                </a:solidFill>
              </a:rPr>
              <a:t>Inmiscibles: </a:t>
            </a:r>
            <a:r>
              <a:rPr lang="es-GT" dirty="0" smtClean="0"/>
              <a:t>forman una mezcla turbia que contiene gotas pequeñísimas de uno de ellos visiblemente suspendidas en el otro. </a:t>
            </a:r>
            <a:endParaRPr lang="es-GT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Propiedades de los gases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GT" dirty="0" smtClean="0"/>
              <a:t>No tienen forma ni volumen definidos</a:t>
            </a:r>
          </a:p>
          <a:p>
            <a:r>
              <a:rPr lang="es-GT" dirty="0" smtClean="0"/>
              <a:t>Adoptan la forma y el volumen del recipiente que ocupan</a:t>
            </a:r>
          </a:p>
          <a:p>
            <a:r>
              <a:rPr lang="es-GT" dirty="0" smtClean="0"/>
              <a:t>Se difunden con rapidez</a:t>
            </a:r>
            <a:endParaRPr lang="es-GT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RESUMEN</a:t>
            </a:r>
            <a:endParaRPr lang="es-GT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28596" y="1214422"/>
          <a:ext cx="8715405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3081"/>
                <a:gridCol w="1743081"/>
                <a:gridCol w="1514498"/>
                <a:gridCol w="1971664"/>
                <a:gridCol w="1743081"/>
              </a:tblGrid>
              <a:tr h="370840">
                <a:tc>
                  <a:txBody>
                    <a:bodyPr/>
                    <a:lstStyle/>
                    <a:p>
                      <a:r>
                        <a:rPr lang="es-GT" dirty="0" smtClean="0"/>
                        <a:t>Estado</a:t>
                      </a:r>
                      <a:endParaRPr lang="es-GT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Forma</a:t>
                      </a:r>
                      <a:endParaRPr lang="es-GT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Volumen</a:t>
                      </a:r>
                      <a:endParaRPr lang="es-GT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Compresibilidad</a:t>
                      </a:r>
                      <a:endParaRPr lang="es-GT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Propiedades microscópicas</a:t>
                      </a:r>
                      <a:endParaRPr lang="es-GT" dirty="0"/>
                    </a:p>
                  </a:txBody>
                  <a:tcPr marL="86360" marR="863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GT" dirty="0" smtClean="0"/>
                        <a:t>Sólido</a:t>
                      </a:r>
                      <a:endParaRPr lang="es-GT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Definida</a:t>
                      </a:r>
                      <a:endParaRPr lang="es-GT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definido</a:t>
                      </a:r>
                      <a:endParaRPr lang="es-GT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Insignificante</a:t>
                      </a:r>
                      <a:endParaRPr lang="es-GT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Partículas en contacto y estrechamente empaquetadas en matrices rígidas</a:t>
                      </a:r>
                      <a:endParaRPr lang="es-GT" dirty="0"/>
                    </a:p>
                  </a:txBody>
                  <a:tcPr marL="86360" marR="863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GT" dirty="0" smtClean="0"/>
                        <a:t>Líquido </a:t>
                      </a:r>
                      <a:endParaRPr lang="es-GT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Indefinida</a:t>
                      </a:r>
                      <a:endParaRPr lang="es-GT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Definido</a:t>
                      </a:r>
                      <a:r>
                        <a:rPr lang="es-GT" baseline="0" dirty="0" smtClean="0"/>
                        <a:t> </a:t>
                      </a:r>
                      <a:endParaRPr lang="es-GT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Muy poca</a:t>
                      </a:r>
                      <a:endParaRPr lang="es-GT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Partículas en contacto, pero móviles</a:t>
                      </a:r>
                      <a:endParaRPr lang="es-GT" dirty="0"/>
                    </a:p>
                  </a:txBody>
                  <a:tcPr marL="86360" marR="8636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GT" dirty="0" smtClean="0"/>
                        <a:t>Gas</a:t>
                      </a:r>
                      <a:endParaRPr lang="es-GT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Indefinida</a:t>
                      </a:r>
                      <a:endParaRPr lang="es-GT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Indefinida</a:t>
                      </a:r>
                      <a:endParaRPr lang="es-GT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Alta </a:t>
                      </a:r>
                      <a:endParaRPr lang="es-GT" dirty="0"/>
                    </a:p>
                  </a:txBody>
                  <a:tcPr marL="86360" marR="86360"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Partículas muy separadas e independientes unas de otras</a:t>
                      </a:r>
                      <a:endParaRPr lang="es-GT" dirty="0"/>
                    </a:p>
                  </a:txBody>
                  <a:tcPr marL="86360" marR="8636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Elementos y compuestos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GT" b="1" dirty="0" smtClean="0">
                <a:solidFill>
                  <a:srgbClr val="FFFF00"/>
                </a:solidFill>
              </a:rPr>
              <a:t>Sustancia pura: </a:t>
            </a:r>
            <a:r>
              <a:rPr lang="es-GT" dirty="0" smtClean="0"/>
              <a:t>es una sustancia química particular compuesta de la misma clase de materia, con partículas del mismo tipo en toda su extensión.</a:t>
            </a:r>
          </a:p>
          <a:p>
            <a:r>
              <a:rPr lang="es-GT" b="1" dirty="0" smtClean="0">
                <a:solidFill>
                  <a:srgbClr val="FFFF00"/>
                </a:solidFill>
              </a:rPr>
              <a:t>Elementos: </a:t>
            </a:r>
            <a:r>
              <a:rPr lang="es-GT" dirty="0" smtClean="0"/>
              <a:t>son las sustancias más fundamentales con las cuales se construyen todas las cosas materiales.</a:t>
            </a:r>
          </a:p>
          <a:p>
            <a:r>
              <a:rPr lang="es-GT" b="1" dirty="0" smtClean="0">
                <a:solidFill>
                  <a:srgbClr val="FFFF00"/>
                </a:solidFill>
              </a:rPr>
              <a:t>Átomo:</a:t>
            </a:r>
            <a:r>
              <a:rPr lang="es-GT" dirty="0" smtClean="0"/>
              <a:t> partícula más pequeña que conserva las propiedades de un elemento</a:t>
            </a:r>
            <a:endParaRPr lang="es-G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Elementos y compuestos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GT" b="1" dirty="0" smtClean="0">
                <a:solidFill>
                  <a:srgbClr val="FFFF00"/>
                </a:solidFill>
              </a:rPr>
              <a:t>Compuestos:</a:t>
            </a:r>
            <a:r>
              <a:rPr lang="es-GT" dirty="0" smtClean="0"/>
              <a:t> son sustancias puras constituidos por elementos de dos o más tipos, combinados en proporciones fijas.</a:t>
            </a:r>
          </a:p>
          <a:p>
            <a:r>
              <a:rPr lang="es-GT" dirty="0" smtClean="0"/>
              <a:t>Ejemplo:   NH</a:t>
            </a:r>
            <a:r>
              <a:rPr lang="es-GT" baseline="-25000" dirty="0" smtClean="0"/>
              <a:t>3 </a:t>
            </a:r>
            <a:r>
              <a:rPr lang="es-GT" dirty="0" smtClean="0"/>
              <a:t> amoníaco,  H</a:t>
            </a:r>
            <a:r>
              <a:rPr lang="es-GT" baseline="-25000" dirty="0" smtClean="0"/>
              <a:t>2</a:t>
            </a:r>
            <a:r>
              <a:rPr lang="es-GT" dirty="0" smtClean="0"/>
              <a:t>O  agua</a:t>
            </a:r>
          </a:p>
          <a:p>
            <a:r>
              <a:rPr lang="es-GT" dirty="0" smtClean="0"/>
              <a:t>Un compuesto tiene una proporción definida (</a:t>
            </a:r>
            <a:r>
              <a:rPr lang="es-GT" i="1" dirty="0" smtClean="0"/>
              <a:t>ley de la composición definida, o ley de las proporciones definidas</a:t>
            </a:r>
            <a:r>
              <a:rPr lang="es-GT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Sustancias puras y mezclas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GT" b="1" dirty="0" smtClean="0">
                <a:solidFill>
                  <a:srgbClr val="FFFF00"/>
                </a:solidFill>
              </a:rPr>
              <a:t>Sustancia pura: </a:t>
            </a:r>
            <a:r>
              <a:rPr lang="es-GT" dirty="0" smtClean="0"/>
              <a:t>composición definida y fija.</a:t>
            </a:r>
          </a:p>
          <a:p>
            <a:r>
              <a:rPr lang="es-GT" dirty="0" smtClean="0"/>
              <a:t>Mezcla: la composición puede variar.</a:t>
            </a:r>
          </a:p>
          <a:p>
            <a:r>
              <a:rPr lang="es-GT" dirty="0" smtClean="0"/>
              <a:t>Has </a:t>
            </a:r>
            <a:r>
              <a:rPr lang="es-GT" b="1" dirty="0" smtClean="0">
                <a:solidFill>
                  <a:srgbClr val="92D050"/>
                </a:solidFill>
              </a:rPr>
              <a:t>dos tipos de mezclas</a:t>
            </a:r>
            <a:r>
              <a:rPr lang="es-GT" dirty="0" smtClean="0"/>
              <a:t>: </a:t>
            </a:r>
          </a:p>
          <a:p>
            <a:pPr lvl="1"/>
            <a:r>
              <a:rPr lang="es-GT" dirty="0" smtClean="0">
                <a:solidFill>
                  <a:srgbClr val="FFFF00"/>
                </a:solidFill>
              </a:rPr>
              <a:t>Heterogéneas</a:t>
            </a:r>
            <a:r>
              <a:rPr lang="es-GT" dirty="0" smtClean="0"/>
              <a:t>, no tiene propiedades uniformes en su extensión. </a:t>
            </a:r>
            <a:r>
              <a:rPr lang="es-GT" dirty="0" err="1" smtClean="0"/>
              <a:t>Ej</a:t>
            </a:r>
            <a:r>
              <a:rPr lang="es-GT" dirty="0" smtClean="0"/>
              <a:t>: agua + aceite</a:t>
            </a:r>
          </a:p>
          <a:p>
            <a:pPr lvl="1"/>
            <a:r>
              <a:rPr lang="es-GT" dirty="0" smtClean="0">
                <a:solidFill>
                  <a:srgbClr val="FFFF00"/>
                </a:solidFill>
              </a:rPr>
              <a:t>Homogéneas:</a:t>
            </a:r>
            <a:r>
              <a:rPr lang="es-GT" dirty="0" smtClean="0"/>
              <a:t> es uniforme en toda su extensión. </a:t>
            </a:r>
            <a:r>
              <a:rPr lang="es-GT" dirty="0" err="1" smtClean="0"/>
              <a:t>Ej</a:t>
            </a:r>
            <a:r>
              <a:rPr lang="es-GT" dirty="0" smtClean="0"/>
              <a:t>: agua + alcohol.</a:t>
            </a:r>
            <a:endParaRPr lang="es-GT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Resumen</a:t>
            </a:r>
            <a:endParaRPr lang="es-GT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642918"/>
          <a:ext cx="8229600" cy="58579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La química en nuestro mundo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GT" dirty="0" smtClean="0"/>
              <a:t>Rama de la ciencia que estudia las características y composición de todos los materiales, así como los cambios que </a:t>
            </a:r>
            <a:r>
              <a:rPr lang="es-GT" dirty="0"/>
              <a:t>é</a:t>
            </a:r>
            <a:r>
              <a:rPr lang="es-GT" dirty="0" smtClean="0"/>
              <a:t>stos sufren.</a:t>
            </a:r>
          </a:p>
          <a:p>
            <a:r>
              <a:rPr lang="es-GT" dirty="0" smtClean="0"/>
              <a:t>Cuando ocurre un cambio químico, las sustancias que se producen son muy diferentes de los materiales iniciales: hierro + oxígeno = óxido de hierro</a:t>
            </a:r>
            <a:endParaRPr lang="es-GT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Energía y cambio químico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GT" dirty="0" smtClean="0"/>
              <a:t>Energía es la </a:t>
            </a:r>
            <a:r>
              <a:rPr lang="es-GT" dirty="0" smtClean="0">
                <a:solidFill>
                  <a:srgbClr val="FFFF00"/>
                </a:solidFill>
              </a:rPr>
              <a:t>capacidad para realizar trabajo o transferir calor.</a:t>
            </a:r>
          </a:p>
          <a:p>
            <a:r>
              <a:rPr lang="es-GT" dirty="0" smtClean="0"/>
              <a:t>Tipos:</a:t>
            </a:r>
          </a:p>
          <a:p>
            <a:pPr lvl="1"/>
            <a:r>
              <a:rPr lang="es-GT" dirty="0" smtClean="0"/>
              <a:t>Energía </a:t>
            </a:r>
            <a:r>
              <a:rPr lang="es-GT" b="1" dirty="0" smtClean="0">
                <a:solidFill>
                  <a:srgbClr val="92D050"/>
                </a:solidFill>
              </a:rPr>
              <a:t>cinética </a:t>
            </a:r>
            <a:r>
              <a:rPr lang="es-GT" dirty="0" smtClean="0"/>
              <a:t>(en movimiento): E.C. = 1/2mv</a:t>
            </a:r>
            <a:r>
              <a:rPr lang="es-GT" baseline="30000" dirty="0" smtClean="0"/>
              <a:t>2</a:t>
            </a:r>
          </a:p>
          <a:p>
            <a:pPr lvl="1">
              <a:buNone/>
            </a:pPr>
            <a:r>
              <a:rPr lang="es-GT" dirty="0" smtClean="0"/>
              <a:t>Ejemplo: correr, caminar, nadar.</a:t>
            </a:r>
          </a:p>
          <a:p>
            <a:pPr lvl="1"/>
            <a:r>
              <a:rPr lang="es-GT" dirty="0" smtClean="0"/>
              <a:t>Energía </a:t>
            </a:r>
            <a:r>
              <a:rPr lang="es-GT" b="1" dirty="0" smtClean="0">
                <a:solidFill>
                  <a:srgbClr val="92D050"/>
                </a:solidFill>
              </a:rPr>
              <a:t>potencial</a:t>
            </a:r>
            <a:r>
              <a:rPr lang="es-GT" dirty="0" smtClean="0"/>
              <a:t> (en reserva)</a:t>
            </a:r>
          </a:p>
          <a:p>
            <a:pPr lvl="1">
              <a:buNone/>
            </a:pPr>
            <a:r>
              <a:rPr lang="es-GT" dirty="0" smtClean="0"/>
              <a:t>Ejemplo: gasolina y azúcar de mesa.</a:t>
            </a:r>
            <a:endParaRPr lang="es-G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Energía y cambio químico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GT" dirty="0" smtClean="0">
                <a:solidFill>
                  <a:srgbClr val="00B0F0"/>
                </a:solidFill>
              </a:rPr>
              <a:t>La energía no se crea ni se destruye, solo se transforma.</a:t>
            </a:r>
          </a:p>
          <a:p>
            <a:r>
              <a:rPr lang="es-GT" dirty="0" smtClean="0"/>
              <a:t>Ejercicios: ¿cambios físicos o químicos?</a:t>
            </a:r>
          </a:p>
          <a:p>
            <a:r>
              <a:rPr lang="es-GT" dirty="0" smtClean="0"/>
              <a:t>A) un tazón de vidrio cae al suelo</a:t>
            </a:r>
          </a:p>
          <a:p>
            <a:r>
              <a:rPr lang="es-GT" dirty="0" smtClean="0"/>
              <a:t>B) se empuja una bicicleta hasta la cima de una colina</a:t>
            </a:r>
          </a:p>
          <a:p>
            <a:r>
              <a:rPr lang="es-GT" dirty="0" smtClean="0"/>
              <a:t>C) una mezcla de hielo seco en la discoteca</a:t>
            </a:r>
          </a:p>
          <a:p>
            <a:r>
              <a:rPr lang="es-GT" dirty="0" smtClean="0"/>
              <a:t>D) cocinar alimentos</a:t>
            </a:r>
          </a:p>
          <a:p>
            <a:endParaRPr lang="es-GT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El átomo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GT" dirty="0" smtClean="0"/>
              <a:t>Partícula más pequeña de la materia viva.</a:t>
            </a:r>
          </a:p>
          <a:p>
            <a:r>
              <a:rPr lang="es-GT" dirty="0" smtClean="0"/>
              <a:t>Compuesto por tres tipos de partículas:</a:t>
            </a:r>
          </a:p>
          <a:p>
            <a:pPr lvl="1"/>
            <a:r>
              <a:rPr lang="es-GT" dirty="0" smtClean="0"/>
              <a:t>Protón (carga positiva)</a:t>
            </a:r>
          </a:p>
          <a:p>
            <a:pPr lvl="1"/>
            <a:r>
              <a:rPr lang="es-GT" dirty="0" smtClean="0"/>
              <a:t>Electrón (carga negativa)</a:t>
            </a:r>
          </a:p>
          <a:p>
            <a:pPr lvl="1"/>
            <a:r>
              <a:rPr lang="es-GT" dirty="0" smtClean="0"/>
              <a:t>Neutrón (sin carga)</a:t>
            </a:r>
          </a:p>
        </p:txBody>
      </p:sp>
      <p:pic>
        <p:nvPicPr>
          <p:cNvPr id="31746" name="Picture 2" descr="C:\Users\Rony\Desktop\urural\QUIMICA 1\Átomo_archivos\Atomo_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5214950"/>
            <a:ext cx="1200150" cy="714375"/>
          </a:xfrm>
          <a:prstGeom prst="rect">
            <a:avLst/>
          </a:prstGeom>
          <a:noFill/>
        </p:spPr>
      </p:pic>
      <p:pic>
        <p:nvPicPr>
          <p:cNvPr id="31748" name="Picture 4" descr="C:\Users\Rony\Desktop\urural\QUIMICA 1\Átomo_archivos\Atomo_3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1802" y="4857760"/>
            <a:ext cx="1143000" cy="1228726"/>
          </a:xfrm>
          <a:prstGeom prst="rect">
            <a:avLst/>
          </a:prstGeom>
          <a:noFill/>
        </p:spPr>
      </p:pic>
      <p:pic>
        <p:nvPicPr>
          <p:cNvPr id="31750" name="Picture 6" descr="C:\Users\Rony\Desktop\urural\QUIMICA 1\Átomo_archivos\Atomo_4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57818" y="4929198"/>
            <a:ext cx="1085850" cy="971551"/>
          </a:xfrm>
          <a:prstGeom prst="rect">
            <a:avLst/>
          </a:prstGeom>
          <a:noFill/>
        </p:spPr>
      </p:pic>
      <p:sp>
        <p:nvSpPr>
          <p:cNvPr id="7" name="6 Elipse"/>
          <p:cNvSpPr/>
          <p:nvPr/>
        </p:nvSpPr>
        <p:spPr>
          <a:xfrm>
            <a:off x="5500694" y="4357694"/>
            <a:ext cx="714380" cy="21431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/>
          </a:p>
        </p:txBody>
      </p:sp>
      <p:sp>
        <p:nvSpPr>
          <p:cNvPr id="8" name="7 Elipse"/>
          <p:cNvSpPr/>
          <p:nvPr/>
        </p:nvSpPr>
        <p:spPr>
          <a:xfrm rot="5400000">
            <a:off x="5500694" y="4286256"/>
            <a:ext cx="714380" cy="214314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/>
          </a:p>
        </p:txBody>
      </p:sp>
      <p:sp>
        <p:nvSpPr>
          <p:cNvPr id="9" name="8 Elipse"/>
          <p:cNvSpPr/>
          <p:nvPr/>
        </p:nvSpPr>
        <p:spPr>
          <a:xfrm rot="2475654">
            <a:off x="5422848" y="4299339"/>
            <a:ext cx="714380" cy="2231076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b="1" dirty="0" smtClean="0"/>
              <a:t>Símbolos y Fórmulas químicas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GT" dirty="0" smtClean="0"/>
              <a:t>signos abreviados que se utilizan para identificar los elementos y compuestos químicos en lugar de sus nombres completos. Como por ejemplo: carbono   C; oxígeno  O; nitrógeno  N; hidrógeno  H; cloro  Cl; azufre  S; magnesio  Mg; aluminio  Al; cobre  Cu; plata  Ag; oro Au; hierro Fe.</a:t>
            </a:r>
            <a:endParaRPr lang="es-GT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b="1" dirty="0" smtClean="0"/>
              <a:t>Número atómico y número másico</a:t>
            </a:r>
            <a:br>
              <a:rPr lang="es-GT" b="1" dirty="0" smtClean="0"/>
            </a:b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GT" dirty="0" smtClean="0"/>
              <a:t>Todo átomo tiene un núcleo cargado positivamente que contiene el 99,9 % de la masa total de la partícula. Su estructura presenta dos clases diferentes de partículas llamadas genéricamente </a:t>
            </a:r>
            <a:r>
              <a:rPr lang="es-GT" i="1" dirty="0" smtClean="0"/>
              <a:t>nucleones</a:t>
            </a:r>
            <a:r>
              <a:rPr lang="es-GT" dirty="0" smtClean="0"/>
              <a:t>: los protones, con carga positiva, y los neutrones, sin carga. Por lo tanto, la carga total de un núcleo es igual al número de protones multiplicado por la carga de un protón (1,6 x 10 </a:t>
            </a:r>
            <a:r>
              <a:rPr lang="es-GT" baseline="30000" dirty="0" smtClean="0"/>
              <a:t>– 19 </a:t>
            </a:r>
            <a:r>
              <a:rPr lang="es-GT" dirty="0" smtClean="0"/>
              <a:t>C).</a:t>
            </a:r>
          </a:p>
          <a:p>
            <a:endParaRPr lang="es-GT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Z y A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GT" dirty="0" smtClean="0"/>
              <a:t>Hay un número "z", se llama </a:t>
            </a:r>
            <a:r>
              <a:rPr lang="es-GT" i="1" dirty="0" smtClean="0"/>
              <a:t>número atómico</a:t>
            </a:r>
            <a:r>
              <a:rPr lang="es-GT" dirty="0" smtClean="0"/>
              <a:t> y es característico del elemento.</a:t>
            </a:r>
          </a:p>
          <a:p>
            <a:r>
              <a:rPr lang="es-GT" dirty="0" smtClean="0"/>
              <a:t>El número de nucleones (protones + neutrones) define el número de masa o </a:t>
            </a:r>
            <a:r>
              <a:rPr lang="es-GT" i="1" dirty="0" smtClean="0"/>
              <a:t>número másico</a:t>
            </a:r>
            <a:r>
              <a:rPr lang="es-GT" dirty="0" smtClean="0"/>
              <a:t> representado por la letra "A" .</a:t>
            </a:r>
          </a:p>
          <a:p>
            <a:r>
              <a:rPr lang="es-GT" dirty="0" smtClean="0"/>
              <a:t>Ejemplo:              A = 35                   Z = 17</a:t>
            </a:r>
          </a:p>
          <a:p>
            <a:endParaRPr lang="es-GT" dirty="0"/>
          </a:p>
        </p:txBody>
      </p:sp>
      <p:pic>
        <p:nvPicPr>
          <p:cNvPr id="55298" name="Picture 2" descr="C:\Users\Rony\Desktop\urural\QUIMICA 1\Química intro_archivos\Inorga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4286256"/>
            <a:ext cx="618516" cy="5810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PRACTIQUEMOS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GT" dirty="0" smtClean="0"/>
              <a:t>Escriba el número másico y el número atómico de los siguientes elementos:</a:t>
            </a:r>
          </a:p>
          <a:p>
            <a:pPr lvl="1"/>
            <a:r>
              <a:rPr lang="es-GT" dirty="0" smtClean="0"/>
              <a:t>Ag</a:t>
            </a:r>
          </a:p>
          <a:p>
            <a:pPr lvl="1"/>
            <a:r>
              <a:rPr lang="es-GT" dirty="0" smtClean="0"/>
              <a:t>Fe</a:t>
            </a:r>
          </a:p>
          <a:p>
            <a:pPr lvl="1"/>
            <a:r>
              <a:rPr lang="es-GT" dirty="0" smtClean="0"/>
              <a:t>F</a:t>
            </a:r>
          </a:p>
          <a:p>
            <a:pPr lvl="1"/>
            <a:r>
              <a:rPr lang="es-GT" dirty="0" smtClean="0"/>
              <a:t>N</a:t>
            </a:r>
          </a:p>
          <a:p>
            <a:pPr lvl="1"/>
            <a:r>
              <a:rPr lang="es-GT" dirty="0" smtClean="0"/>
              <a:t>Ca</a:t>
            </a:r>
          </a:p>
          <a:p>
            <a:pPr lvl="1"/>
            <a:r>
              <a:rPr lang="es-GT" dirty="0" err="1" smtClean="0"/>
              <a:t>Na</a:t>
            </a:r>
            <a:endParaRPr lang="es-G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Cálculo de protones, neutrones y electrones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GT" dirty="0" smtClean="0"/>
              <a:t>Tomemos el ejemplo:</a:t>
            </a:r>
          </a:p>
          <a:p>
            <a:endParaRPr lang="es-GT" dirty="0" smtClean="0"/>
          </a:p>
          <a:p>
            <a:endParaRPr lang="es-GT" dirty="0" smtClean="0"/>
          </a:p>
          <a:p>
            <a:r>
              <a:rPr lang="es-GT" dirty="0" smtClean="0"/>
              <a:t>Protones: 17 (como estamos hablando de un átomo que es eléctricamente neutro, tenemos la misma cantidad de protones y electrones)</a:t>
            </a:r>
          </a:p>
          <a:p>
            <a:r>
              <a:rPr lang="es-GT" dirty="0" smtClean="0"/>
              <a:t>Electrones: 17</a:t>
            </a:r>
          </a:p>
          <a:p>
            <a:r>
              <a:rPr lang="pt-BR" dirty="0" err="1" smtClean="0"/>
              <a:t>Neutrones</a:t>
            </a:r>
            <a:r>
              <a:rPr lang="pt-BR" dirty="0" smtClean="0"/>
              <a:t>: A – Z = 35 – 17 = 18 </a:t>
            </a:r>
          </a:p>
        </p:txBody>
      </p:sp>
      <p:pic>
        <p:nvPicPr>
          <p:cNvPr id="4" name="Picture 2" descr="C:\Users\Rony\Desktop\urural\QUIMICA 1\Química intro_archivos\Inorga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857364"/>
            <a:ext cx="1054528" cy="9906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Cálculo de protones, neutrones y electrones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GT" dirty="0" smtClean="0"/>
              <a:t>Establezca la cantidad de Protones, neutrones y electrones de los siguientes elementos:</a:t>
            </a:r>
          </a:p>
          <a:p>
            <a:r>
              <a:rPr lang="es-GT" dirty="0" smtClean="0"/>
              <a:t>Ca</a:t>
            </a:r>
          </a:p>
          <a:p>
            <a:r>
              <a:rPr lang="es-GT" dirty="0" smtClean="0"/>
              <a:t>Sn</a:t>
            </a:r>
          </a:p>
          <a:p>
            <a:r>
              <a:rPr lang="es-GT" dirty="0" smtClean="0"/>
              <a:t>Br</a:t>
            </a:r>
          </a:p>
          <a:p>
            <a:r>
              <a:rPr lang="es-GT" dirty="0" smtClean="0"/>
              <a:t>C</a:t>
            </a:r>
          </a:p>
          <a:p>
            <a:r>
              <a:rPr lang="es-GT" dirty="0" smtClean="0"/>
              <a:t>Li</a:t>
            </a:r>
          </a:p>
          <a:p>
            <a:r>
              <a:rPr lang="es-GT" dirty="0" smtClean="0"/>
              <a:t>Ti</a:t>
            </a:r>
            <a:endParaRPr lang="es-GT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b="1" dirty="0" smtClean="0"/>
              <a:t>Isótopos</a:t>
            </a:r>
            <a:br>
              <a:rPr lang="es-GT" b="1" dirty="0" smtClean="0"/>
            </a:b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GT" dirty="0" smtClean="0"/>
              <a:t>Átomos a los que poseen </a:t>
            </a:r>
            <a:r>
              <a:rPr lang="es-GT" i="1" dirty="0" smtClean="0"/>
              <a:t>igual valor de masa atómica</a:t>
            </a:r>
            <a:r>
              <a:rPr lang="es-GT" dirty="0" smtClean="0"/>
              <a:t>. Todos los elementos pueden existir en varias formas </a:t>
            </a:r>
            <a:r>
              <a:rPr lang="es-GT" i="1" dirty="0" smtClean="0"/>
              <a:t>isotópicas</a:t>
            </a:r>
            <a:r>
              <a:rPr lang="es-GT" dirty="0" smtClean="0"/>
              <a:t>, pero todas las masas los átomos del mismo isótopo son idénticas.</a:t>
            </a:r>
          </a:p>
          <a:p>
            <a:r>
              <a:rPr lang="es-GT" dirty="0" smtClean="0"/>
              <a:t>Ejemplo: C 12, C14, C15</a:t>
            </a:r>
          </a:p>
          <a:p>
            <a:r>
              <a:rPr lang="es-GT" dirty="0" smtClean="0"/>
              <a:t>Sigue manteniendo el valor de su masa, pero su número atómico cambia.</a:t>
            </a:r>
            <a:endParaRPr lang="es-G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GT" dirty="0" smtClean="0"/>
              <a:t>Relación de la química con el entorno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GT" dirty="0" smtClean="0"/>
              <a:t>El medio ambiente y la química: quema de combustibles fósiles</a:t>
            </a:r>
          </a:p>
          <a:p>
            <a:r>
              <a:rPr lang="es-GT" dirty="0" smtClean="0"/>
              <a:t>Tecnología: chips de computadoras</a:t>
            </a:r>
          </a:p>
          <a:p>
            <a:r>
              <a:rPr lang="es-GT" dirty="0" smtClean="0"/>
              <a:t>Salud: fármacos y asistencia humana</a:t>
            </a:r>
          </a:p>
          <a:p>
            <a:r>
              <a:rPr lang="es-GT" dirty="0" smtClean="0"/>
              <a:t>Sociedad: vestuario, materiales de construcción, </a:t>
            </a:r>
            <a:r>
              <a:rPr lang="es-GT" dirty="0" err="1" smtClean="0"/>
              <a:t>páneles</a:t>
            </a:r>
            <a:r>
              <a:rPr lang="es-GT" dirty="0" smtClean="0"/>
              <a:t> solares, etc.</a:t>
            </a:r>
          </a:p>
          <a:p>
            <a:r>
              <a:rPr lang="es-GT" dirty="0" smtClean="0"/>
              <a:t>Producción: pinturas, textiles, automóviles, aviones, electrodomésticos, etc.</a:t>
            </a:r>
            <a:endParaRPr lang="es-GT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UNIDADES DE CONVERSIÓN DE MEDIDAS</a:t>
            </a:r>
            <a:endParaRPr lang="es-GT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500035" y="2214553"/>
          <a:ext cx="8643966" cy="38576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1322"/>
                <a:gridCol w="2881322"/>
                <a:gridCol w="2881322"/>
              </a:tblGrid>
              <a:tr h="551093">
                <a:tc gridSpan="3">
                  <a:txBody>
                    <a:bodyPr/>
                    <a:lstStyle/>
                    <a:p>
                      <a:pPr algn="ctr"/>
                      <a:r>
                        <a:rPr lang="es-GT" dirty="0" smtClean="0"/>
                        <a:t>Algunas unidades SI fundamentales</a:t>
                      </a:r>
                      <a:endParaRPr lang="es-G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G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GT" dirty="0"/>
                    </a:p>
                  </a:txBody>
                  <a:tcPr/>
                </a:tc>
              </a:tr>
              <a:tr h="551093">
                <a:tc>
                  <a:txBody>
                    <a:bodyPr/>
                    <a:lstStyle/>
                    <a:p>
                      <a:pPr algn="l"/>
                      <a:r>
                        <a:rPr lang="es-GT" b="1" dirty="0" smtClean="0"/>
                        <a:t>Cantidad</a:t>
                      </a:r>
                      <a:endParaRPr lang="es-G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GT" b="1" dirty="0" smtClean="0"/>
                        <a:t>Nombre de la unidad SI</a:t>
                      </a:r>
                      <a:endParaRPr lang="es-G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s-GT" b="1" dirty="0" smtClean="0"/>
                        <a:t>Símbolo</a:t>
                      </a:r>
                      <a:endParaRPr lang="es-GT" b="1" dirty="0"/>
                    </a:p>
                  </a:txBody>
                  <a:tcPr/>
                </a:tc>
              </a:tr>
              <a:tr h="551093">
                <a:tc>
                  <a:txBody>
                    <a:bodyPr/>
                    <a:lstStyle/>
                    <a:p>
                      <a:r>
                        <a:rPr lang="es-GT" dirty="0" smtClean="0"/>
                        <a:t>Longitud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Metro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m </a:t>
                      </a:r>
                      <a:endParaRPr lang="es-GT" dirty="0"/>
                    </a:p>
                  </a:txBody>
                  <a:tcPr/>
                </a:tc>
              </a:tr>
              <a:tr h="551093">
                <a:tc>
                  <a:txBody>
                    <a:bodyPr/>
                    <a:lstStyle/>
                    <a:p>
                      <a:r>
                        <a:rPr lang="es-GT" dirty="0" smtClean="0"/>
                        <a:t>Masa 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Kilogramo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Kg</a:t>
                      </a:r>
                      <a:endParaRPr lang="es-GT" dirty="0"/>
                    </a:p>
                  </a:txBody>
                  <a:tcPr/>
                </a:tc>
              </a:tr>
              <a:tr h="551093">
                <a:tc>
                  <a:txBody>
                    <a:bodyPr/>
                    <a:lstStyle/>
                    <a:p>
                      <a:r>
                        <a:rPr lang="es-GT" dirty="0" smtClean="0"/>
                        <a:t>Temperatura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Kelvin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K</a:t>
                      </a:r>
                      <a:endParaRPr lang="es-GT" dirty="0"/>
                    </a:p>
                  </a:txBody>
                  <a:tcPr/>
                </a:tc>
              </a:tr>
              <a:tr h="551093">
                <a:tc>
                  <a:txBody>
                    <a:bodyPr/>
                    <a:lstStyle/>
                    <a:p>
                      <a:r>
                        <a:rPr lang="es-GT" dirty="0" smtClean="0"/>
                        <a:t>Tiempo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Segundos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s </a:t>
                      </a:r>
                      <a:endParaRPr lang="es-GT" dirty="0"/>
                    </a:p>
                  </a:txBody>
                  <a:tcPr/>
                </a:tc>
              </a:tr>
              <a:tr h="551093">
                <a:tc>
                  <a:txBody>
                    <a:bodyPr/>
                    <a:lstStyle/>
                    <a:p>
                      <a:r>
                        <a:rPr lang="es-GT" dirty="0" smtClean="0"/>
                        <a:t>Cantidad de sustancia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Mol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mol </a:t>
                      </a:r>
                      <a:endParaRPr lang="es-G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5786" y="0"/>
            <a:ext cx="7772400" cy="914400"/>
          </a:xfrm>
        </p:spPr>
        <p:txBody>
          <a:bodyPr/>
          <a:lstStyle/>
          <a:p>
            <a:r>
              <a:rPr lang="es-GT" dirty="0" smtClean="0"/>
              <a:t>UNIDADES MÉTRICAS Y SI</a:t>
            </a:r>
            <a:endParaRPr lang="es-GT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914400" y="713132"/>
          <a:ext cx="7772400" cy="546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3100"/>
                <a:gridCol w="1943100"/>
                <a:gridCol w="1943100"/>
                <a:gridCol w="1943100"/>
              </a:tblGrid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es-GT" dirty="0" smtClean="0"/>
                        <a:t>PREFIJOS</a:t>
                      </a:r>
                      <a:r>
                        <a:rPr lang="es-GT" baseline="0" dirty="0" smtClean="0"/>
                        <a:t> METRICOS Y SUS EQUIVALENTES</a:t>
                      </a:r>
                      <a:endParaRPr lang="es-G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G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GT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G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GT" b="1" dirty="0" smtClean="0"/>
                        <a:t>Prefijo</a:t>
                      </a:r>
                      <a:endParaRPr lang="es-G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b="1" dirty="0" smtClean="0"/>
                        <a:t>Símbolo</a:t>
                      </a:r>
                      <a:endParaRPr lang="es-G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b="1" dirty="0" smtClean="0"/>
                        <a:t>Equivalente decimal</a:t>
                      </a:r>
                      <a:endParaRPr lang="es-G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b="1" dirty="0" smtClean="0"/>
                        <a:t>Equivalente exponencial</a:t>
                      </a:r>
                      <a:endParaRPr lang="es-GT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GT" dirty="0" smtClean="0"/>
                        <a:t>Giga-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G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GT" dirty="0" smtClean="0"/>
                        <a:t>1 000000000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10</a:t>
                      </a:r>
                      <a:r>
                        <a:rPr lang="es-GT" baseline="30000" dirty="0" smtClean="0"/>
                        <a:t>12</a:t>
                      </a:r>
                      <a:endParaRPr lang="es-GT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GT" dirty="0" smtClean="0"/>
                        <a:t>Mega-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M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GT" dirty="0" smtClean="0"/>
                        <a:t>1 000000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10</a:t>
                      </a:r>
                      <a:r>
                        <a:rPr lang="es-GT" baseline="30000" dirty="0" smtClean="0"/>
                        <a:t>6</a:t>
                      </a:r>
                      <a:endParaRPr lang="es-GT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GT" dirty="0" smtClean="0"/>
                        <a:t>Kilo-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k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GT" dirty="0" smtClean="0"/>
                        <a:t>1 000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10</a:t>
                      </a:r>
                      <a:r>
                        <a:rPr lang="es-GT" baseline="30000" dirty="0" smtClean="0"/>
                        <a:t>3</a:t>
                      </a:r>
                      <a:endParaRPr lang="es-GT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GT" dirty="0" err="1" smtClean="0"/>
                        <a:t>Hecto</a:t>
                      </a:r>
                      <a:r>
                        <a:rPr lang="es-GT" dirty="0" smtClean="0"/>
                        <a:t>-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h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GT" dirty="0" smtClean="0"/>
                        <a:t>100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10</a:t>
                      </a:r>
                      <a:r>
                        <a:rPr lang="es-GT" baseline="30000" dirty="0" smtClean="0"/>
                        <a:t>2</a:t>
                      </a:r>
                      <a:endParaRPr lang="es-GT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GT" dirty="0" err="1" smtClean="0"/>
                        <a:t>Deca</a:t>
                      </a:r>
                      <a:r>
                        <a:rPr lang="es-GT" dirty="0" smtClean="0"/>
                        <a:t>-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da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GT" dirty="0" smtClean="0"/>
                        <a:t>10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10</a:t>
                      </a:r>
                      <a:r>
                        <a:rPr lang="es-GT" baseline="30000" dirty="0" smtClean="0"/>
                        <a:t>1</a:t>
                      </a:r>
                      <a:endParaRPr lang="es-GT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G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GT" dirty="0" smtClean="0"/>
                        <a:t>1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10</a:t>
                      </a:r>
                      <a:r>
                        <a:rPr lang="es-GT" baseline="30000" dirty="0" smtClean="0"/>
                        <a:t>0</a:t>
                      </a:r>
                      <a:endParaRPr lang="es-GT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GT" dirty="0" err="1" smtClean="0"/>
                        <a:t>Deci</a:t>
                      </a:r>
                      <a:r>
                        <a:rPr lang="es-GT" dirty="0" smtClean="0"/>
                        <a:t>-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d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GT" dirty="0" smtClean="0"/>
                        <a:t>0.1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10</a:t>
                      </a:r>
                      <a:r>
                        <a:rPr lang="es-GT" baseline="30000" dirty="0" smtClean="0"/>
                        <a:t>-1</a:t>
                      </a:r>
                      <a:endParaRPr lang="es-GT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GT" dirty="0" err="1" smtClean="0"/>
                        <a:t>Centi</a:t>
                      </a:r>
                      <a:r>
                        <a:rPr lang="es-GT" dirty="0" smtClean="0"/>
                        <a:t>-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c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GT" dirty="0" smtClean="0"/>
                        <a:t>0.01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10</a:t>
                      </a:r>
                      <a:r>
                        <a:rPr lang="es-GT" baseline="30000" dirty="0" smtClean="0"/>
                        <a:t>-2</a:t>
                      </a:r>
                      <a:endParaRPr lang="es-GT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GT" dirty="0" smtClean="0"/>
                        <a:t>Mili-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m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GT" dirty="0" smtClean="0"/>
                        <a:t>0.001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10</a:t>
                      </a:r>
                      <a:r>
                        <a:rPr lang="es-GT" baseline="30000" dirty="0" smtClean="0"/>
                        <a:t>-3</a:t>
                      </a:r>
                      <a:endParaRPr lang="es-GT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GT" dirty="0" smtClean="0"/>
                        <a:t>Micro-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µ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GT" dirty="0" smtClean="0"/>
                        <a:t>0.000001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10</a:t>
                      </a:r>
                      <a:r>
                        <a:rPr lang="es-GT" baseline="30000" dirty="0" smtClean="0"/>
                        <a:t>-6</a:t>
                      </a:r>
                      <a:endParaRPr lang="es-GT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GT" dirty="0" smtClean="0"/>
                        <a:t>Nano-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n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GT" dirty="0" smtClean="0"/>
                        <a:t>0.000000001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10</a:t>
                      </a:r>
                      <a:r>
                        <a:rPr lang="es-GT" baseline="30000" dirty="0" smtClean="0"/>
                        <a:t>-9</a:t>
                      </a:r>
                      <a:endParaRPr lang="es-GT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GT" dirty="0" smtClean="0"/>
                        <a:t>Pico-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p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s-GT" dirty="0" smtClean="0"/>
                        <a:t>0-000000000001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10</a:t>
                      </a:r>
                      <a:r>
                        <a:rPr lang="es-GT" baseline="30000" dirty="0" smtClean="0"/>
                        <a:t>-12</a:t>
                      </a:r>
                      <a:endParaRPr lang="es-GT" baseline="30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Unidades de conversión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GT" dirty="0" smtClean="0"/>
              <a:t>Densidad :  masa/volumen = kg/L, g/ml</a:t>
            </a:r>
          </a:p>
          <a:p>
            <a:r>
              <a:rPr lang="es-GT" dirty="0" smtClean="0"/>
              <a:t>El agua tiene una densidad de 1g/ml</a:t>
            </a:r>
          </a:p>
          <a:p>
            <a:r>
              <a:rPr lang="es-GT" dirty="0" smtClean="0"/>
              <a:t>Distancia: 1.61 km = 1 Milla</a:t>
            </a:r>
          </a:p>
          <a:p>
            <a:r>
              <a:rPr lang="es-GT" dirty="0" smtClean="0"/>
              <a:t>Peso: 454 g = 1 lb</a:t>
            </a:r>
          </a:p>
          <a:p>
            <a:r>
              <a:rPr lang="es-GT" dirty="0" smtClean="0"/>
              <a:t>Volumen:  3.78 Litros = 1 galón</a:t>
            </a:r>
          </a:p>
          <a:p>
            <a:r>
              <a:rPr lang="es-GT" dirty="0" smtClean="0"/>
              <a:t>Temperatura: </a:t>
            </a:r>
            <a:r>
              <a:rPr lang="es-GT" baseline="30000" dirty="0" err="1" smtClean="0"/>
              <a:t>o</a:t>
            </a:r>
            <a:r>
              <a:rPr lang="es-GT" dirty="0" err="1" smtClean="0"/>
              <a:t>F</a:t>
            </a:r>
            <a:r>
              <a:rPr lang="es-GT" dirty="0" smtClean="0"/>
              <a:t> = (1.8 </a:t>
            </a:r>
            <a:r>
              <a:rPr lang="es-GT" baseline="30000" dirty="0" err="1" smtClean="0"/>
              <a:t>o</a:t>
            </a:r>
            <a:r>
              <a:rPr lang="es-GT" dirty="0" err="1" smtClean="0"/>
              <a:t>C</a:t>
            </a:r>
            <a:r>
              <a:rPr lang="es-GT" dirty="0" smtClean="0"/>
              <a:t>) + 32</a:t>
            </a:r>
          </a:p>
          <a:p>
            <a:r>
              <a:rPr lang="es-GT" dirty="0" smtClean="0"/>
              <a:t>Temperatura: </a:t>
            </a:r>
            <a:r>
              <a:rPr lang="es-GT" baseline="30000" dirty="0" err="1" smtClean="0"/>
              <a:t>o</a:t>
            </a:r>
            <a:r>
              <a:rPr lang="es-GT" dirty="0" err="1" smtClean="0"/>
              <a:t>C</a:t>
            </a:r>
            <a:r>
              <a:rPr lang="es-GT" dirty="0" smtClean="0"/>
              <a:t> = </a:t>
            </a:r>
            <a:r>
              <a:rPr lang="es-GT" u="sng" baseline="30000" dirty="0" smtClean="0"/>
              <a:t>o</a:t>
            </a:r>
            <a:r>
              <a:rPr lang="es-GT" u="sng" dirty="0" smtClean="0"/>
              <a:t>F-32</a:t>
            </a:r>
            <a:endParaRPr lang="es-GT" dirty="0" smtClean="0"/>
          </a:p>
          <a:p>
            <a:r>
              <a:rPr lang="es-GT" dirty="0" smtClean="0"/>
              <a:t>                                          1.8</a:t>
            </a:r>
          </a:p>
          <a:p>
            <a:r>
              <a:rPr lang="es-GT" dirty="0" smtClean="0"/>
              <a:t>Temperatura: K = </a:t>
            </a:r>
            <a:r>
              <a:rPr lang="es-GT" baseline="30000" dirty="0" err="1" smtClean="0"/>
              <a:t>o</a:t>
            </a:r>
            <a:r>
              <a:rPr lang="es-GT" dirty="0" err="1" smtClean="0"/>
              <a:t>C</a:t>
            </a:r>
            <a:r>
              <a:rPr lang="es-GT" dirty="0" smtClean="0"/>
              <a:t> + 273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Unidades de conversión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GT" dirty="0" smtClean="0"/>
              <a:t>Calor: </a:t>
            </a:r>
            <a:r>
              <a:rPr lang="es-ES" dirty="0" smtClean="0"/>
              <a:t>1 Kcal = 4.184 KJ</a:t>
            </a:r>
          </a:p>
          <a:p>
            <a:r>
              <a:rPr lang="es-ES" dirty="0" smtClean="0"/>
              <a:t>Calor: 1 Kcal = 1,000 Cal.</a:t>
            </a:r>
            <a:endParaRPr lang="es-GT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Elementos, átomos y tabla periódica 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GT" dirty="0" smtClean="0"/>
              <a:t>En la actualidad: 118 elementos</a:t>
            </a:r>
          </a:p>
          <a:p>
            <a:r>
              <a:rPr lang="es-GT" dirty="0" smtClean="0"/>
              <a:t>Robert </a:t>
            </a:r>
            <a:r>
              <a:rPr lang="es-GT" dirty="0" err="1" smtClean="0"/>
              <a:t>Boyle</a:t>
            </a:r>
            <a:r>
              <a:rPr lang="es-GT" dirty="0" smtClean="0"/>
              <a:t> (1,661) definió elemento como aquella sustancia que no se puede dividir en sustancias más simples </a:t>
            </a:r>
          </a:p>
          <a:p>
            <a:r>
              <a:rPr lang="es-GT" dirty="0" smtClean="0"/>
              <a:t>Compuesto: cuando se combinan dos o más elementos.</a:t>
            </a:r>
          </a:p>
          <a:p>
            <a:r>
              <a:rPr lang="es-GT" dirty="0" smtClean="0"/>
              <a:t>Símbolo de elementos: fueron propuestos por J.J. </a:t>
            </a:r>
            <a:r>
              <a:rPr lang="es-GT" dirty="0" err="1" smtClean="0"/>
              <a:t>Berzelius</a:t>
            </a:r>
            <a:r>
              <a:rPr lang="es-GT" dirty="0" smtClean="0"/>
              <a:t> (1814), utilizando hasta dos letras del nombre del elemento</a:t>
            </a:r>
            <a:endParaRPr lang="es-GT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57224" y="71414"/>
            <a:ext cx="7772400" cy="914400"/>
          </a:xfrm>
        </p:spPr>
        <p:txBody>
          <a:bodyPr/>
          <a:lstStyle/>
          <a:p>
            <a:r>
              <a:rPr lang="es-GT" dirty="0" smtClean="0"/>
              <a:t>Ejemplos:</a:t>
            </a:r>
            <a:endParaRPr lang="es-GT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571473" y="857232"/>
          <a:ext cx="8286807" cy="5593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2269"/>
                <a:gridCol w="2762269"/>
                <a:gridCol w="2762269"/>
              </a:tblGrid>
              <a:tr h="370840">
                <a:tc>
                  <a:txBody>
                    <a:bodyPr/>
                    <a:lstStyle/>
                    <a:p>
                      <a:r>
                        <a:rPr lang="es-GT" b="1" dirty="0" smtClean="0"/>
                        <a:t>Elemento</a:t>
                      </a:r>
                      <a:endParaRPr lang="es-G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b="1" dirty="0" smtClean="0"/>
                        <a:t>Origen del nombre</a:t>
                      </a:r>
                      <a:endParaRPr lang="es-G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b="1" dirty="0" smtClean="0"/>
                        <a:t>Algunos usos importantes</a:t>
                      </a:r>
                      <a:endParaRPr lang="es-GT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GT" dirty="0" smtClean="0"/>
                        <a:t>Aluminio         Al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Latín, </a:t>
                      </a:r>
                      <a:r>
                        <a:rPr lang="es-GT" i="1" dirty="0" err="1" smtClean="0"/>
                        <a:t>alumen</a:t>
                      </a:r>
                      <a:r>
                        <a:rPr lang="es-GT" dirty="0" smtClean="0"/>
                        <a:t> (alumbre)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Utensilios de cocina, aeronaves, recipientes</a:t>
                      </a:r>
                      <a:endParaRPr lang="es-G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GT" dirty="0" smtClean="0"/>
                        <a:t>Calcio              Ca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Latín, </a:t>
                      </a:r>
                      <a:r>
                        <a:rPr lang="es-GT" i="1" dirty="0" err="1" smtClean="0"/>
                        <a:t>calx</a:t>
                      </a:r>
                      <a:r>
                        <a:rPr lang="es-GT" i="1" dirty="0" smtClean="0"/>
                        <a:t> </a:t>
                      </a:r>
                      <a:r>
                        <a:rPr lang="es-GT" dirty="0" smtClean="0"/>
                        <a:t>(cal)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Cemento, cal, aleaciones</a:t>
                      </a:r>
                      <a:endParaRPr lang="es-G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GT" dirty="0" smtClean="0"/>
                        <a:t>Cloro                Cl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Griego, </a:t>
                      </a:r>
                      <a:r>
                        <a:rPr lang="es-GT" i="1" dirty="0" err="1" smtClean="0"/>
                        <a:t>chloros</a:t>
                      </a:r>
                      <a:r>
                        <a:rPr lang="es-GT" dirty="0" smtClean="0"/>
                        <a:t> (amarillo verdoso)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Purificación de agua, blanqueo de papel, tintes</a:t>
                      </a:r>
                      <a:endParaRPr lang="es-G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GT" dirty="0" smtClean="0"/>
                        <a:t>Cobalto           Co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Alemán,</a:t>
                      </a:r>
                      <a:r>
                        <a:rPr lang="es-GT" baseline="0" dirty="0" smtClean="0"/>
                        <a:t> </a:t>
                      </a:r>
                      <a:r>
                        <a:rPr lang="es-GT" i="1" baseline="0" dirty="0" smtClean="0"/>
                        <a:t>kobold</a:t>
                      </a:r>
                      <a:r>
                        <a:rPr lang="es-GT" baseline="0" dirty="0" smtClean="0"/>
                        <a:t> (duende)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Imanes, herramientas,</a:t>
                      </a:r>
                      <a:r>
                        <a:rPr lang="es-GT" baseline="0" dirty="0" smtClean="0"/>
                        <a:t> acero inoxidable</a:t>
                      </a:r>
                      <a:endParaRPr lang="es-G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GT" dirty="0" smtClean="0"/>
                        <a:t>Criptón            Kr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Griego,</a:t>
                      </a:r>
                      <a:r>
                        <a:rPr lang="es-GT" baseline="0" dirty="0" smtClean="0"/>
                        <a:t> </a:t>
                      </a:r>
                      <a:r>
                        <a:rPr lang="es-GT" i="1" baseline="0" dirty="0" err="1" smtClean="0"/>
                        <a:t>kryptos</a:t>
                      </a:r>
                      <a:r>
                        <a:rPr lang="es-GT" baseline="0" dirty="0" smtClean="0"/>
                        <a:t> (oculto)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Bombillas eléctricas</a:t>
                      </a:r>
                      <a:r>
                        <a:rPr lang="es-GT" baseline="0" dirty="0" smtClean="0"/>
                        <a:t> brillantes</a:t>
                      </a:r>
                      <a:endParaRPr lang="es-G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GT" dirty="0" smtClean="0"/>
                        <a:t>Flúor                 F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Latín, </a:t>
                      </a:r>
                      <a:r>
                        <a:rPr lang="es-GT" i="1" dirty="0" err="1" smtClean="0"/>
                        <a:t>fluere</a:t>
                      </a:r>
                      <a:r>
                        <a:rPr lang="es-GT" i="1" dirty="0" smtClean="0"/>
                        <a:t> </a:t>
                      </a:r>
                      <a:r>
                        <a:rPr lang="es-GT" dirty="0" smtClean="0"/>
                        <a:t>(fluir)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Producción de uranio, grabado de vidrio, freón</a:t>
                      </a:r>
                      <a:endParaRPr lang="es-G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GT" dirty="0" smtClean="0"/>
                        <a:t>Helio                 He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Griego</a:t>
                      </a:r>
                      <a:r>
                        <a:rPr lang="es-GT" baseline="0" dirty="0" smtClean="0"/>
                        <a:t>, </a:t>
                      </a:r>
                      <a:r>
                        <a:rPr lang="es-GT" i="1" baseline="0" dirty="0" smtClean="0"/>
                        <a:t>helios </a:t>
                      </a:r>
                      <a:r>
                        <a:rPr lang="es-GT" baseline="0" dirty="0" smtClean="0"/>
                        <a:t>(sol)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Soldadura, globos, buceo</a:t>
                      </a:r>
                      <a:endParaRPr lang="es-G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GT" dirty="0" smtClean="0"/>
                        <a:t>Hidrógeno      H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Griego</a:t>
                      </a:r>
                      <a:r>
                        <a:rPr lang="es-GT" baseline="0" dirty="0" smtClean="0"/>
                        <a:t> </a:t>
                      </a:r>
                      <a:r>
                        <a:rPr lang="es-GT" i="1" baseline="0" dirty="0" err="1" smtClean="0"/>
                        <a:t>hydro</a:t>
                      </a:r>
                      <a:r>
                        <a:rPr lang="es-GT" baseline="0" dirty="0" smtClean="0"/>
                        <a:t> (agua) y </a:t>
                      </a:r>
                      <a:r>
                        <a:rPr lang="es-GT" i="1" baseline="0" dirty="0" smtClean="0"/>
                        <a:t>genes</a:t>
                      </a:r>
                      <a:r>
                        <a:rPr lang="es-GT" baseline="0" dirty="0" smtClean="0"/>
                        <a:t> (formador de)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Manufactura de amoniaco, cohetes, hidrogenación</a:t>
                      </a:r>
                      <a:endParaRPr lang="es-GT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GT" dirty="0" smtClean="0"/>
                        <a:t>Neón                Ne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Griego,</a:t>
                      </a:r>
                      <a:r>
                        <a:rPr lang="es-GT" i="1" baseline="0" dirty="0" smtClean="0"/>
                        <a:t> neos</a:t>
                      </a:r>
                      <a:r>
                        <a:rPr lang="es-GT" baseline="0" dirty="0" smtClean="0"/>
                        <a:t> (nuevo)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Anuncios</a:t>
                      </a:r>
                      <a:r>
                        <a:rPr lang="es-GT" baseline="0" dirty="0" smtClean="0"/>
                        <a:t> publicitarios de neón</a:t>
                      </a:r>
                      <a:endParaRPr lang="es-GT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Elementos abundantes y elementos raros</a:t>
            </a:r>
            <a:endParaRPr lang="es-GT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914400" y="178435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Abundancia de elementos en corteza terrestre</a:t>
            </a:r>
            <a:endParaRPr lang="es-GT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914400" y="178435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Abundancia de elementos en el cuerpo humano</a:t>
            </a:r>
            <a:endParaRPr lang="es-GT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914400" y="178435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La tabla periódica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GT" dirty="0" smtClean="0"/>
              <a:t>Metales:</a:t>
            </a:r>
          </a:p>
          <a:p>
            <a:pPr lvl="1"/>
            <a:r>
              <a:rPr lang="es-GT" dirty="0" smtClean="0"/>
              <a:t>Metales alcalinos</a:t>
            </a:r>
          </a:p>
          <a:p>
            <a:pPr lvl="1"/>
            <a:r>
              <a:rPr lang="es-GT" dirty="0" smtClean="0"/>
              <a:t>Metales alcalinotérreos</a:t>
            </a:r>
          </a:p>
          <a:p>
            <a:r>
              <a:rPr lang="es-GT" dirty="0" smtClean="0"/>
              <a:t>No metales	</a:t>
            </a:r>
          </a:p>
          <a:p>
            <a:pPr lvl="1"/>
            <a:r>
              <a:rPr lang="es-GT" dirty="0" smtClean="0"/>
              <a:t>Halógenos</a:t>
            </a:r>
          </a:p>
          <a:p>
            <a:r>
              <a:rPr lang="es-GT" dirty="0" smtClean="0"/>
              <a:t>Metaloides</a:t>
            </a:r>
          </a:p>
          <a:p>
            <a:r>
              <a:rPr lang="es-GT" dirty="0" smtClean="0"/>
              <a:t>Gases nobles</a:t>
            </a:r>
          </a:p>
          <a:p>
            <a:r>
              <a:rPr lang="es-GT" dirty="0" smtClean="0"/>
              <a:t>Iones</a:t>
            </a:r>
          </a:p>
          <a:p>
            <a:endParaRPr lang="es-G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GT" dirty="0" smtClean="0"/>
              <a:t>Enfoque científico de resolución de problemas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GT" dirty="0" smtClean="0"/>
              <a:t>Identificar y enunciar el problema</a:t>
            </a:r>
          </a:p>
          <a:p>
            <a:r>
              <a:rPr lang="es-GT" dirty="0" smtClean="0"/>
              <a:t>Reunir datos concernientes al problema observando y realizando experimentos</a:t>
            </a:r>
          </a:p>
          <a:p>
            <a:r>
              <a:rPr lang="es-GT" dirty="0" smtClean="0"/>
              <a:t>Analizar datos y proponer una o más soluciones posibles al problema (o dar una explicación de las observaciones)</a:t>
            </a:r>
          </a:p>
          <a:p>
            <a:r>
              <a:rPr lang="es-GT" dirty="0" smtClean="0"/>
              <a:t>Poner en práctica el plan o experimento propuesto.</a:t>
            </a:r>
          </a:p>
          <a:p>
            <a:r>
              <a:rPr lang="es-GT" dirty="0" smtClean="0"/>
              <a:t>Evaluar resultados</a:t>
            </a:r>
            <a:endParaRPr lang="es-GT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Nomenclatura Química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GT" dirty="0" smtClean="0"/>
              <a:t>COMPUESTOS IONICOS</a:t>
            </a:r>
          </a:p>
          <a:p>
            <a:r>
              <a:rPr lang="es-GT" dirty="0" smtClean="0"/>
              <a:t>COMPUESTOS MOLECULARES</a:t>
            </a:r>
          </a:p>
          <a:p>
            <a:r>
              <a:rPr lang="es-GT" dirty="0" smtClean="0"/>
              <a:t>ACIDOS</a:t>
            </a:r>
          </a:p>
          <a:p>
            <a:pPr lvl="1"/>
            <a:r>
              <a:rPr lang="es-GT" dirty="0" err="1" smtClean="0"/>
              <a:t>Oxiácidos</a:t>
            </a:r>
            <a:endParaRPr lang="es-GT" dirty="0" smtClean="0"/>
          </a:p>
          <a:p>
            <a:pPr lvl="1"/>
            <a:r>
              <a:rPr lang="es-GT" dirty="0" err="1" smtClean="0"/>
              <a:t>Oxianiones</a:t>
            </a:r>
            <a:endParaRPr lang="es-GT" dirty="0" smtClean="0"/>
          </a:p>
          <a:p>
            <a:r>
              <a:rPr lang="es-GT" dirty="0" smtClean="0"/>
              <a:t>BASES</a:t>
            </a:r>
          </a:p>
          <a:p>
            <a:r>
              <a:rPr lang="es-GT" smtClean="0"/>
              <a:t>HIDRATOS</a:t>
            </a:r>
          </a:p>
          <a:p>
            <a:pPr>
              <a:buNone/>
            </a:pPr>
            <a:endParaRPr lang="es-GT" dirty="0" smtClean="0"/>
          </a:p>
          <a:p>
            <a:endParaRPr lang="es-G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NOMENCLATURA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GT" sz="3200" dirty="0" smtClean="0"/>
              <a:t>Compuestos iónicos</a:t>
            </a:r>
          </a:p>
          <a:p>
            <a:pPr lvl="1"/>
            <a:r>
              <a:rPr lang="es-GT" sz="2800" dirty="0" smtClean="0"/>
              <a:t>Unión de metal + no metal (terminación </a:t>
            </a:r>
            <a:r>
              <a:rPr lang="es-GT" sz="2800" i="1" dirty="0" smtClean="0"/>
              <a:t>uro</a:t>
            </a:r>
            <a:r>
              <a:rPr lang="es-GT" sz="2800" dirty="0" smtClean="0"/>
              <a:t>)</a:t>
            </a:r>
          </a:p>
          <a:p>
            <a:pPr lvl="1"/>
            <a:r>
              <a:rPr lang="es-GT" sz="2800" dirty="0" smtClean="0"/>
              <a:t>Unión de no metal + no metal (terminación </a:t>
            </a:r>
            <a:r>
              <a:rPr lang="es-GT" sz="2800" i="1" dirty="0" smtClean="0"/>
              <a:t>uro</a:t>
            </a:r>
            <a:r>
              <a:rPr lang="es-GT" sz="2800" dirty="0" smtClean="0"/>
              <a:t>)</a:t>
            </a:r>
          </a:p>
          <a:p>
            <a:pPr lvl="1"/>
            <a:r>
              <a:rPr lang="es-GT" sz="2800" dirty="0" smtClean="0"/>
              <a:t>Cationes y aniones comunes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57224" y="285728"/>
            <a:ext cx="7772400" cy="2717010"/>
          </a:xfrm>
        </p:spPr>
        <p:txBody>
          <a:bodyPr>
            <a:noAutofit/>
          </a:bodyPr>
          <a:lstStyle/>
          <a:p>
            <a:r>
              <a:rPr lang="es-GT" sz="3200" dirty="0" smtClean="0"/>
              <a:t>Óxidos</a:t>
            </a:r>
          </a:p>
          <a:p>
            <a:pPr lvl="1"/>
            <a:r>
              <a:rPr lang="es-GT" sz="2800" dirty="0" smtClean="0"/>
              <a:t>Oxígeno + metal  con una valencia (óxido de …)</a:t>
            </a:r>
          </a:p>
          <a:p>
            <a:pPr lvl="1"/>
            <a:r>
              <a:rPr lang="es-GT" sz="2800" dirty="0" smtClean="0"/>
              <a:t>Oxígeno + metal con 2 valencias (terminación </a:t>
            </a:r>
            <a:r>
              <a:rPr lang="es-GT" sz="2800" i="1" dirty="0" smtClean="0"/>
              <a:t>oso</a:t>
            </a:r>
            <a:r>
              <a:rPr lang="es-GT" sz="2800" dirty="0" smtClean="0"/>
              <a:t> e </a:t>
            </a:r>
            <a:r>
              <a:rPr lang="es-GT" sz="2800" i="1" dirty="0" err="1" smtClean="0"/>
              <a:t>ico</a:t>
            </a:r>
            <a:r>
              <a:rPr lang="es-GT" sz="2800" dirty="0" smtClean="0"/>
              <a:t>)</a:t>
            </a:r>
          </a:p>
          <a:p>
            <a:pPr lvl="1"/>
            <a:r>
              <a:rPr lang="es-GT" sz="2800" dirty="0" smtClean="0"/>
              <a:t>Oxígeno + metal con más de 2 valencias (ver tabla)</a:t>
            </a:r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357290" y="3786190"/>
          <a:ext cx="7429551" cy="278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76517"/>
                <a:gridCol w="2476517"/>
                <a:gridCol w="2476517"/>
              </a:tblGrid>
              <a:tr h="557216">
                <a:tc>
                  <a:txBody>
                    <a:bodyPr/>
                    <a:lstStyle/>
                    <a:p>
                      <a:r>
                        <a:rPr lang="es-GT" dirty="0" smtClean="0"/>
                        <a:t>Valencia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Prefijo</a:t>
                      </a:r>
                      <a:endParaRPr lang="es-G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dirty="0" smtClean="0"/>
                        <a:t>Sufijo</a:t>
                      </a:r>
                      <a:endParaRPr lang="es-GT" dirty="0"/>
                    </a:p>
                  </a:txBody>
                  <a:tcPr/>
                </a:tc>
              </a:tr>
              <a:tr h="557216">
                <a:tc>
                  <a:txBody>
                    <a:bodyPr/>
                    <a:lstStyle/>
                    <a:p>
                      <a:r>
                        <a:rPr lang="es-GT" b="1" dirty="0" smtClean="0"/>
                        <a:t>1, 2</a:t>
                      </a:r>
                      <a:endParaRPr lang="es-G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b="1" dirty="0" smtClean="0"/>
                        <a:t>Hipo</a:t>
                      </a:r>
                      <a:endParaRPr lang="es-G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b="1" dirty="0" smtClean="0"/>
                        <a:t>Oso</a:t>
                      </a:r>
                      <a:endParaRPr lang="es-GT" b="1" dirty="0"/>
                    </a:p>
                  </a:txBody>
                  <a:tcPr/>
                </a:tc>
              </a:tr>
              <a:tr h="557216">
                <a:tc>
                  <a:txBody>
                    <a:bodyPr/>
                    <a:lstStyle/>
                    <a:p>
                      <a:r>
                        <a:rPr lang="es-GT" b="1" dirty="0" smtClean="0"/>
                        <a:t>3, 4</a:t>
                      </a:r>
                      <a:endParaRPr lang="es-G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G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b="1" dirty="0" smtClean="0"/>
                        <a:t>Oso</a:t>
                      </a:r>
                      <a:endParaRPr lang="es-GT" b="1" dirty="0"/>
                    </a:p>
                  </a:txBody>
                  <a:tcPr/>
                </a:tc>
              </a:tr>
              <a:tr h="557216">
                <a:tc>
                  <a:txBody>
                    <a:bodyPr/>
                    <a:lstStyle/>
                    <a:p>
                      <a:r>
                        <a:rPr lang="es-GT" b="1" dirty="0" smtClean="0"/>
                        <a:t>5,</a:t>
                      </a:r>
                      <a:r>
                        <a:rPr lang="es-GT" b="1" baseline="0" dirty="0" smtClean="0"/>
                        <a:t> 6</a:t>
                      </a:r>
                      <a:endParaRPr lang="es-G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G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b="1" dirty="0" err="1" smtClean="0"/>
                        <a:t>Ico</a:t>
                      </a:r>
                      <a:endParaRPr lang="es-GT" b="1" dirty="0"/>
                    </a:p>
                  </a:txBody>
                  <a:tcPr/>
                </a:tc>
              </a:tr>
              <a:tr h="557216">
                <a:tc>
                  <a:txBody>
                    <a:bodyPr/>
                    <a:lstStyle/>
                    <a:p>
                      <a:r>
                        <a:rPr lang="es-GT" b="1" dirty="0" smtClean="0"/>
                        <a:t>7</a:t>
                      </a:r>
                      <a:endParaRPr lang="es-G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b="1" dirty="0" smtClean="0"/>
                        <a:t>Per </a:t>
                      </a:r>
                      <a:endParaRPr lang="es-GT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GT" b="1" dirty="0" err="1" smtClean="0"/>
                        <a:t>ico</a:t>
                      </a:r>
                      <a:endParaRPr lang="es-GT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G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3116"/>
            <a:ext cx="871540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GT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6948" y="0"/>
            <a:ext cx="647010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857224" y="285728"/>
            <a:ext cx="7772400" cy="1928826"/>
          </a:xfrm>
        </p:spPr>
        <p:txBody>
          <a:bodyPr>
            <a:normAutofit/>
          </a:bodyPr>
          <a:lstStyle/>
          <a:p>
            <a:r>
              <a:rPr lang="es-GT" sz="3600" dirty="0" smtClean="0"/>
              <a:t>Anhídridos: Oxígenos + no metal</a:t>
            </a:r>
          </a:p>
          <a:p>
            <a:pPr lvl="1"/>
            <a:r>
              <a:rPr lang="es-GT" sz="3200" dirty="0" smtClean="0"/>
              <a:t>Se nombran como óxidos, respetando valencias</a:t>
            </a:r>
            <a:endParaRPr lang="es-GT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6545" y="2057400"/>
            <a:ext cx="8616986" cy="3371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Practiquemos</a:t>
            </a:r>
            <a:endParaRPr lang="es-GT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30217" y="2071678"/>
            <a:ext cx="3224315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Hidruros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788184"/>
          </a:xfrm>
        </p:spPr>
        <p:txBody>
          <a:bodyPr/>
          <a:lstStyle/>
          <a:p>
            <a:r>
              <a:rPr lang="es-GT" dirty="0" smtClean="0"/>
              <a:t>Compuestos binarios: metal + hidrógeno</a:t>
            </a:r>
            <a:endParaRPr lang="es-GT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67024"/>
            <a:ext cx="8786842" cy="2490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Hidruros de no metales</a:t>
            </a:r>
            <a:endParaRPr lang="es-GT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9" y="1428736"/>
            <a:ext cx="8786842" cy="1528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641033"/>
            <a:ext cx="9501222" cy="2607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Á</a:t>
            </a:r>
            <a:r>
              <a:rPr lang="es-GT" dirty="0" smtClean="0"/>
              <a:t>cidos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788184"/>
          </a:xfrm>
        </p:spPr>
        <p:txBody>
          <a:bodyPr/>
          <a:lstStyle/>
          <a:p>
            <a:r>
              <a:rPr lang="es-GT" dirty="0" smtClean="0"/>
              <a:t>No metal + hidrógeno</a:t>
            </a:r>
            <a:endParaRPr lang="es-GT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13207" y="2424113"/>
            <a:ext cx="9357454" cy="3433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Método científico</a:t>
            </a:r>
            <a:endParaRPr lang="es-GT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571472" y="1714488"/>
            <a:ext cx="2643206" cy="292895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G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Identificar y enunciar el problema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G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Reunir datos concernientes al problema observando y realizando experimentos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G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Analizar datos y proponer una o más soluciones posibles al problema (o dar una explicación de las observaciones)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G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Poner en práctica el plan o experimento propuesto.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s-GT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Evaluar resultados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3857620" y="2500306"/>
            <a:ext cx="121444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GT" dirty="0" smtClean="0"/>
              <a:t>Hipótesis</a:t>
            </a:r>
            <a:endParaRPr lang="es-GT" dirty="0"/>
          </a:p>
        </p:txBody>
      </p:sp>
      <p:sp>
        <p:nvSpPr>
          <p:cNvPr id="6" name="5 CuadroTexto"/>
          <p:cNvSpPr txBox="1"/>
          <p:nvPr/>
        </p:nvSpPr>
        <p:spPr>
          <a:xfrm>
            <a:off x="5857884" y="2500306"/>
            <a:ext cx="207170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GT" dirty="0" smtClean="0"/>
              <a:t>Experimentación </a:t>
            </a:r>
            <a:endParaRPr lang="es-GT" dirty="0"/>
          </a:p>
        </p:txBody>
      </p:sp>
      <p:sp>
        <p:nvSpPr>
          <p:cNvPr id="7" name="6 CuadroTexto"/>
          <p:cNvSpPr txBox="1"/>
          <p:nvPr/>
        </p:nvSpPr>
        <p:spPr>
          <a:xfrm>
            <a:off x="6215074" y="3571876"/>
            <a:ext cx="1571636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GT" dirty="0" smtClean="0"/>
              <a:t>Resultados</a:t>
            </a:r>
            <a:endParaRPr lang="es-GT" dirty="0"/>
          </a:p>
        </p:txBody>
      </p:sp>
      <p:sp>
        <p:nvSpPr>
          <p:cNvPr id="8" name="7 CuadroTexto"/>
          <p:cNvSpPr txBox="1"/>
          <p:nvPr/>
        </p:nvSpPr>
        <p:spPr>
          <a:xfrm>
            <a:off x="6000760" y="4786322"/>
            <a:ext cx="214314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GT" dirty="0" smtClean="0"/>
              <a:t>Teorías, leyes</a:t>
            </a:r>
            <a:endParaRPr lang="es-GT" dirty="0"/>
          </a:p>
        </p:txBody>
      </p:sp>
      <p:sp>
        <p:nvSpPr>
          <p:cNvPr id="9" name="8 Flecha derecha"/>
          <p:cNvSpPr/>
          <p:nvPr/>
        </p:nvSpPr>
        <p:spPr>
          <a:xfrm>
            <a:off x="5143504" y="2571744"/>
            <a:ext cx="500066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/>
          </a:p>
        </p:txBody>
      </p:sp>
      <p:sp>
        <p:nvSpPr>
          <p:cNvPr id="10" name="9 Flecha derecha"/>
          <p:cNvSpPr/>
          <p:nvPr/>
        </p:nvSpPr>
        <p:spPr>
          <a:xfrm>
            <a:off x="3286116" y="2500306"/>
            <a:ext cx="500066" cy="42862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/>
          </a:p>
        </p:txBody>
      </p:sp>
      <p:sp>
        <p:nvSpPr>
          <p:cNvPr id="11" name="10 Flecha derecha"/>
          <p:cNvSpPr/>
          <p:nvPr/>
        </p:nvSpPr>
        <p:spPr>
          <a:xfrm rot="5400000">
            <a:off x="6500826" y="3000372"/>
            <a:ext cx="642942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/>
          </a:p>
        </p:txBody>
      </p:sp>
      <p:sp>
        <p:nvSpPr>
          <p:cNvPr id="12" name="11 Flecha derecha"/>
          <p:cNvSpPr/>
          <p:nvPr/>
        </p:nvSpPr>
        <p:spPr>
          <a:xfrm rot="5400000">
            <a:off x="6500826" y="4143380"/>
            <a:ext cx="642942" cy="5000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/>
          </a:p>
        </p:txBody>
      </p:sp>
      <p:sp>
        <p:nvSpPr>
          <p:cNvPr id="13" name="12 Flecha a la derecha con bandas"/>
          <p:cNvSpPr/>
          <p:nvPr/>
        </p:nvSpPr>
        <p:spPr>
          <a:xfrm rot="11756311">
            <a:off x="3677128" y="4309552"/>
            <a:ext cx="2292036" cy="606489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GT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Hidróxidos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1216812"/>
          </a:xfrm>
        </p:spPr>
        <p:txBody>
          <a:bodyPr/>
          <a:lstStyle/>
          <a:p>
            <a:r>
              <a:rPr lang="es-GT" dirty="0" smtClean="0"/>
              <a:t>Compuestos formados por  un metal y el grupo hidroxilo (OH)</a:t>
            </a:r>
            <a:endParaRPr lang="es-GT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110" y="3143248"/>
            <a:ext cx="9120890" cy="31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Ácidos oxácidos</a:t>
            </a:r>
            <a:endParaRPr lang="es-GT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7946" y="1215516"/>
            <a:ext cx="9211946" cy="1570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76279" y="3714752"/>
            <a:ext cx="9906069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Sales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14400" y="1783560"/>
            <a:ext cx="7772400" cy="1145374"/>
          </a:xfrm>
        </p:spPr>
        <p:txBody>
          <a:bodyPr/>
          <a:lstStyle/>
          <a:p>
            <a:r>
              <a:rPr lang="es-GT" dirty="0" smtClean="0"/>
              <a:t>Se obtienen sustituyendo los hidrógenos  del ácido correspondiente por un metal</a:t>
            </a:r>
            <a:endParaRPr lang="es-GT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57562"/>
            <a:ext cx="9243003" cy="2881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GT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28802"/>
            <a:ext cx="906610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Peróxidos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500034" y="1783560"/>
            <a:ext cx="8186766" cy="788184"/>
          </a:xfrm>
        </p:spPr>
        <p:txBody>
          <a:bodyPr/>
          <a:lstStyle/>
          <a:p>
            <a:r>
              <a:rPr lang="es-GT" dirty="0" smtClean="0"/>
              <a:t>Grupos con  oxígeno  </a:t>
            </a:r>
            <a:r>
              <a:rPr lang="es-GT" dirty="0" err="1" smtClean="0"/>
              <a:t>bimolecular</a:t>
            </a:r>
            <a:r>
              <a:rPr lang="es-GT" dirty="0" smtClean="0"/>
              <a:t>  y  valencia -2</a:t>
            </a:r>
            <a:endParaRPr lang="es-GT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144" y="2790824"/>
            <a:ext cx="9025551" cy="220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GT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G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Cap. 2. Materia y Energía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525963"/>
          </a:xfrm>
        </p:spPr>
        <p:txBody>
          <a:bodyPr/>
          <a:lstStyle/>
          <a:p>
            <a:r>
              <a:rPr lang="es-GT" dirty="0" smtClean="0"/>
              <a:t>“¿Qué es eso?”</a:t>
            </a:r>
            <a:endParaRPr lang="es-GT" dirty="0"/>
          </a:p>
        </p:txBody>
      </p:sp>
      <p:pic>
        <p:nvPicPr>
          <p:cNvPr id="1026" name="Picture 2" descr="E:\composicion3ro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951312"/>
            <a:ext cx="7173568" cy="48127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Materia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GT" dirty="0" smtClean="0"/>
              <a:t>Podemos distinguirla simplemente como la “sustancia” de la que están hechas todas las cosas materiales: agua, sal, azúcar, arena.</a:t>
            </a:r>
          </a:p>
          <a:p>
            <a:r>
              <a:rPr lang="es-GT" dirty="0" smtClean="0">
                <a:solidFill>
                  <a:schemeClr val="tx2"/>
                </a:solidFill>
              </a:rPr>
              <a:t>La materia es todo lo que tiene masa e inercia y ocupa un lugar en el espacio.</a:t>
            </a:r>
          </a:p>
          <a:p>
            <a:r>
              <a:rPr lang="es-GT" dirty="0" smtClean="0">
                <a:solidFill>
                  <a:srgbClr val="C00000"/>
                </a:solidFill>
              </a:rPr>
              <a:t>La masa </a:t>
            </a:r>
            <a:r>
              <a:rPr lang="es-GT" dirty="0" smtClean="0"/>
              <a:t>es una medida de la cantidad de materia.</a:t>
            </a:r>
          </a:p>
          <a:p>
            <a:r>
              <a:rPr lang="es-GT" dirty="0" smtClean="0">
                <a:solidFill>
                  <a:srgbClr val="C00000"/>
                </a:solidFill>
              </a:rPr>
              <a:t>El peso </a:t>
            </a:r>
            <a:r>
              <a:rPr lang="es-GT" dirty="0" smtClean="0"/>
              <a:t>es la acción de la fuerza de gravedad sobre la masa de un objeto en particular.</a:t>
            </a:r>
            <a:endParaRPr lang="es-GT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Ejemplo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GT" dirty="0" smtClean="0"/>
              <a:t>Un astronauta tiene una masa de 65 kilogramos (kg). Compare la masa y el peso del astronauta en cada uno de los siguientes ambientes:</a:t>
            </a:r>
          </a:p>
          <a:p>
            <a:pPr lvl="1"/>
            <a:r>
              <a:rPr lang="es-GT" dirty="0" smtClean="0"/>
              <a:t>La Luna, con una gravedad de 0.7 veces la gravedad de la tierra</a:t>
            </a:r>
          </a:p>
          <a:p>
            <a:pPr lvl="1"/>
            <a:r>
              <a:rPr lang="es-GT" dirty="0" smtClean="0"/>
              <a:t>La Tierra</a:t>
            </a:r>
          </a:p>
          <a:p>
            <a:pPr lvl="1"/>
            <a:r>
              <a:rPr lang="es-GT" dirty="0" smtClean="0"/>
              <a:t>El espacio</a:t>
            </a:r>
          </a:p>
          <a:p>
            <a:pPr lvl="1"/>
            <a:r>
              <a:rPr lang="es-GT" dirty="0" smtClean="0"/>
              <a:t>Marte, con una gravedad de 0.38 veces la gravedad de la Tierra</a:t>
            </a:r>
            <a:endParaRPr lang="es-GT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Solución </a:t>
            </a:r>
            <a:endParaRPr lang="es-GT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lnSpcReduction="10000"/>
          </a:bodyPr>
          <a:lstStyle/>
          <a:p>
            <a:r>
              <a:rPr lang="es-GT" dirty="0" smtClean="0"/>
              <a:t>En la Luna, el peso del astronauta ocuparía el tercer lugar descendente, después de la Tierra y Marte.</a:t>
            </a:r>
          </a:p>
          <a:p>
            <a:r>
              <a:rPr lang="es-GT" dirty="0" smtClean="0"/>
              <a:t>En la Tierra, el peso del astronauta sería el más grande porque la gravedad es máxima.</a:t>
            </a:r>
          </a:p>
          <a:p>
            <a:r>
              <a:rPr lang="es-GT" dirty="0" smtClean="0"/>
              <a:t>En el espacio, el astronauta carece prácticamente de peso.</a:t>
            </a:r>
          </a:p>
          <a:p>
            <a:r>
              <a:rPr lang="es-GT" dirty="0" smtClean="0"/>
              <a:t>El peso del astronauta en Marte sería el segundo más grande, porque la gravedad es aquí la segunda más intensa.</a:t>
            </a:r>
            <a:endParaRPr lang="es-GT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467</TotalTime>
  <Words>1887</Words>
  <Application>Microsoft Office PowerPoint</Application>
  <PresentationFormat>Presentación en pantalla (4:3)</PresentationFormat>
  <Paragraphs>351</Paragraphs>
  <Slides>55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55</vt:i4>
      </vt:variant>
    </vt:vector>
  </HeadingPairs>
  <TitlesOfParts>
    <vt:vector size="56" baseType="lpstr">
      <vt:lpstr>Metro</vt:lpstr>
      <vt:lpstr>QUÍMICA INORGÁNICA</vt:lpstr>
      <vt:lpstr>La química en nuestro mundo</vt:lpstr>
      <vt:lpstr>Relación de la química con el entorno</vt:lpstr>
      <vt:lpstr>Enfoque científico de resolución de problemas</vt:lpstr>
      <vt:lpstr>Método científico</vt:lpstr>
      <vt:lpstr>Cap. 2. Materia y Energía</vt:lpstr>
      <vt:lpstr>Materia</vt:lpstr>
      <vt:lpstr>Ejemplo</vt:lpstr>
      <vt:lpstr>Solución </vt:lpstr>
      <vt:lpstr>Los estados de la materia</vt:lpstr>
      <vt:lpstr>Cambios de estado</vt:lpstr>
      <vt:lpstr>Propiedades de sólidos</vt:lpstr>
      <vt:lpstr>Propiedades de los líquidos</vt:lpstr>
      <vt:lpstr>Propiedades de los gases</vt:lpstr>
      <vt:lpstr>RESUMEN</vt:lpstr>
      <vt:lpstr>Elementos y compuestos</vt:lpstr>
      <vt:lpstr>Elementos y compuestos</vt:lpstr>
      <vt:lpstr>Sustancias puras y mezclas</vt:lpstr>
      <vt:lpstr>Resumen</vt:lpstr>
      <vt:lpstr>Energía y cambio químico</vt:lpstr>
      <vt:lpstr>Energía y cambio químico</vt:lpstr>
      <vt:lpstr>El átomo</vt:lpstr>
      <vt:lpstr>Símbolos y Fórmulas químicas</vt:lpstr>
      <vt:lpstr>Número atómico y número másico </vt:lpstr>
      <vt:lpstr>Z y A</vt:lpstr>
      <vt:lpstr>PRACTIQUEMOS</vt:lpstr>
      <vt:lpstr>Cálculo de protones, neutrones y electrones</vt:lpstr>
      <vt:lpstr>Cálculo de protones, neutrones y electrones</vt:lpstr>
      <vt:lpstr>Isótopos </vt:lpstr>
      <vt:lpstr>UNIDADES DE CONVERSIÓN DE MEDIDAS</vt:lpstr>
      <vt:lpstr>UNIDADES MÉTRICAS Y SI</vt:lpstr>
      <vt:lpstr>Unidades de conversión</vt:lpstr>
      <vt:lpstr>Unidades de conversión</vt:lpstr>
      <vt:lpstr>Elementos, átomos y tabla periódica </vt:lpstr>
      <vt:lpstr>Ejemplos:</vt:lpstr>
      <vt:lpstr>Elementos abundantes y elementos raros</vt:lpstr>
      <vt:lpstr>Abundancia de elementos en corteza terrestre</vt:lpstr>
      <vt:lpstr>Abundancia de elementos en el cuerpo humano</vt:lpstr>
      <vt:lpstr>La tabla periódica</vt:lpstr>
      <vt:lpstr>Nomenclatura Química</vt:lpstr>
      <vt:lpstr>NOMENCLATURA</vt:lpstr>
      <vt:lpstr>Diapositiva 42</vt:lpstr>
      <vt:lpstr>Diapositiva 43</vt:lpstr>
      <vt:lpstr>Diapositiva 44</vt:lpstr>
      <vt:lpstr>Diapositiva 45</vt:lpstr>
      <vt:lpstr>Practiquemos</vt:lpstr>
      <vt:lpstr>Hidruros</vt:lpstr>
      <vt:lpstr>Hidruros de no metales</vt:lpstr>
      <vt:lpstr>Ácidos</vt:lpstr>
      <vt:lpstr>Hidróxidos</vt:lpstr>
      <vt:lpstr>Ácidos oxácidos</vt:lpstr>
      <vt:lpstr>Sales</vt:lpstr>
      <vt:lpstr>Diapositiva 53</vt:lpstr>
      <vt:lpstr>Peróxidos</vt:lpstr>
      <vt:lpstr>Diapositiva 55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QUÍMICA INORGÁNICA</dc:title>
  <dc:creator>Rony</dc:creator>
  <cp:lastModifiedBy>Rony</cp:lastModifiedBy>
  <cp:revision>80</cp:revision>
  <dcterms:created xsi:type="dcterms:W3CDTF">2009-02-20T23:26:50Z</dcterms:created>
  <dcterms:modified xsi:type="dcterms:W3CDTF">2012-08-05T15:38:24Z</dcterms:modified>
</cp:coreProperties>
</file>