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57" r:id="rId4"/>
    <p:sldId id="258" r:id="rId5"/>
    <p:sldId id="260" r:id="rId6"/>
    <p:sldId id="261" r:id="rId7"/>
    <p:sldId id="264" r:id="rId8"/>
    <p:sldId id="262" r:id="rId9"/>
    <p:sldId id="273" r:id="rId10"/>
    <p:sldId id="263" r:id="rId11"/>
    <p:sldId id="265" r:id="rId12"/>
    <p:sldId id="266" r:id="rId13"/>
    <p:sldId id="267" r:id="rId14"/>
    <p:sldId id="268" r:id="rId15"/>
    <p:sldId id="274" r:id="rId16"/>
    <p:sldId id="269" r:id="rId17"/>
    <p:sldId id="275" r:id="rId18"/>
    <p:sldId id="276" r:id="rId19"/>
    <p:sldId id="270" r:id="rId20"/>
    <p:sldId id="271" r:id="rId21"/>
    <p:sldId id="278" r:id="rId22"/>
    <p:sldId id="272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5C82A-A89A-4051-BE3B-6510E956F18D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46DD5-966E-4772-9014-9C15C593C0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46DD5-966E-4772-9014-9C15C593C05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0D68-4C3F-41AA-B8BB-5BE7BF73438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08A92-1DFF-4A81-9436-407DC444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0D68-4C3F-41AA-B8BB-5BE7BF73438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08A92-1DFF-4A81-9436-407DC444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0D68-4C3F-41AA-B8BB-5BE7BF73438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08A92-1DFF-4A81-9436-407DC444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0D68-4C3F-41AA-B8BB-5BE7BF73438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08A92-1DFF-4A81-9436-407DC444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0D68-4C3F-41AA-B8BB-5BE7BF73438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08A92-1DFF-4A81-9436-407DC444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0D68-4C3F-41AA-B8BB-5BE7BF73438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08A92-1DFF-4A81-9436-407DC444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0D68-4C3F-41AA-B8BB-5BE7BF73438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08A92-1DFF-4A81-9436-407DC444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0D68-4C3F-41AA-B8BB-5BE7BF73438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08A92-1DFF-4A81-9436-407DC444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0D68-4C3F-41AA-B8BB-5BE7BF73438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08A92-1DFF-4A81-9436-407DC444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0D68-4C3F-41AA-B8BB-5BE7BF73438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08A92-1DFF-4A81-9436-407DC444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0D68-4C3F-41AA-B8BB-5BE7BF73438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08A92-1DFF-4A81-9436-407DC444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20D68-4C3F-41AA-B8BB-5BE7BF734389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08A92-1DFF-4A81-9436-407DC4448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 descr="http://3.bp.blogspot.com/-9zIw6CXMis8/TlUZ3Nh1ZCI/AAAAAAAAAB0/smrblsPcG60/s1600/Anarchism_by_toholdthegu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562600"/>
            <a:ext cx="9144000" cy="609600"/>
          </a:xfrm>
          <a:solidFill>
            <a:srgbClr val="FF0000">
              <a:alpha val="78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en-US" b="1" dirty="0" smtClean="0">
                <a:solidFill>
                  <a:schemeClr val="bg1"/>
                </a:solidFill>
              </a:rPr>
              <a:t>PERILAKU &amp; PARTISIPASI POLITIK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525127">
            <a:off x="253882" y="5480722"/>
            <a:ext cx="3290412" cy="595336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ILMU POL</a:t>
            </a:r>
            <a:r>
              <a:rPr lang="id-ID" b="1" dirty="0" smtClean="0"/>
              <a:t>I</a:t>
            </a:r>
            <a:r>
              <a:rPr lang="en-US" b="1" dirty="0" smtClean="0"/>
              <a:t>TIK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darkeast.com/wp-content/uploads/2011/03/breakthru_v_oo1_thumb300x1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LANJUTAN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43400"/>
          </a:xfrm>
          <a:solidFill>
            <a:schemeClr val="lt1">
              <a:alpha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err="1" smtClean="0"/>
              <a:t>Faktor</a:t>
            </a:r>
            <a:r>
              <a:rPr lang="en-US" sz="3600" dirty="0" smtClean="0"/>
              <a:t> </a:t>
            </a:r>
            <a:r>
              <a:rPr lang="en-US" sz="3600" dirty="0" err="1" smtClean="0"/>
              <a:t>Langsung</a:t>
            </a:r>
            <a:r>
              <a:rPr lang="en-US" sz="3600" dirty="0" smtClean="0"/>
              <a:t> &amp; </a:t>
            </a:r>
            <a:r>
              <a:rPr lang="en-US" sz="3600" dirty="0" err="1" smtClean="0"/>
              <a:t>Tidak</a:t>
            </a:r>
            <a:r>
              <a:rPr lang="en-US" sz="3600" dirty="0" smtClean="0"/>
              <a:t> </a:t>
            </a:r>
            <a:r>
              <a:rPr lang="en-US" sz="3600" dirty="0" err="1" smtClean="0"/>
              <a:t>Langsung</a:t>
            </a:r>
            <a:endParaRPr lang="en-US" sz="3600" dirty="0" smtClean="0"/>
          </a:p>
          <a:p>
            <a:pPr lvl="1"/>
            <a:r>
              <a:rPr lang="en-US" sz="3200" dirty="0" err="1" smtClean="0"/>
              <a:t>Faktor</a:t>
            </a:r>
            <a:r>
              <a:rPr lang="en-US" sz="3200" dirty="0" smtClean="0"/>
              <a:t> </a:t>
            </a:r>
            <a:r>
              <a:rPr lang="en-US" sz="3200" dirty="0" err="1" smtClean="0"/>
              <a:t>Langsung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 </a:t>
            </a:r>
            <a:r>
              <a:rPr lang="en-US" sz="3200" dirty="0" err="1" smtClean="0">
                <a:sym typeface="Wingdings" pitchFamily="2" charset="2"/>
              </a:rPr>
              <a:t>Situasi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yg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dihadapi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saat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melaksanakan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kegiatan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seperti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kondisi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cuaca</a:t>
            </a:r>
            <a:r>
              <a:rPr lang="en-US" sz="3200" dirty="0" smtClean="0">
                <a:sym typeface="Wingdings" pitchFamily="2" charset="2"/>
              </a:rPr>
              <a:t>, </a:t>
            </a:r>
            <a:r>
              <a:rPr lang="en-US" sz="3200" dirty="0" err="1" smtClean="0">
                <a:sym typeface="Wingdings" pitchFamily="2" charset="2"/>
              </a:rPr>
              <a:t>keadaan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keluarga</a:t>
            </a:r>
            <a:r>
              <a:rPr lang="en-US" sz="3200" dirty="0" smtClean="0">
                <a:sym typeface="Wingdings" pitchFamily="2" charset="2"/>
              </a:rPr>
              <a:t>, </a:t>
            </a:r>
            <a:r>
              <a:rPr lang="en-US" sz="3200" dirty="0" err="1" smtClean="0">
                <a:sym typeface="Wingdings" pitchFamily="2" charset="2"/>
              </a:rPr>
              <a:t>keadaan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ruangan</a:t>
            </a:r>
            <a:r>
              <a:rPr lang="en-US" sz="3200" dirty="0" smtClean="0">
                <a:sym typeface="Wingdings" pitchFamily="2" charset="2"/>
              </a:rPr>
              <a:t>, </a:t>
            </a:r>
            <a:r>
              <a:rPr lang="en-US" sz="3200" dirty="0" err="1" smtClean="0">
                <a:sym typeface="Wingdings" pitchFamily="2" charset="2"/>
              </a:rPr>
              <a:t>kehadiran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orang</a:t>
            </a:r>
            <a:r>
              <a:rPr lang="en-US" sz="3200" dirty="0" smtClean="0">
                <a:sym typeface="Wingdings" pitchFamily="2" charset="2"/>
              </a:rPr>
              <a:t> lain, </a:t>
            </a:r>
            <a:r>
              <a:rPr lang="en-US" sz="3200" dirty="0" err="1" smtClean="0">
                <a:sym typeface="Wingdings" pitchFamily="2" charset="2"/>
              </a:rPr>
              <a:t>suasana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kelompok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dan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ancaman</a:t>
            </a:r>
            <a:endParaRPr lang="en-US" sz="3200" dirty="0" smtClean="0">
              <a:sym typeface="Wingdings" pitchFamily="2" charset="2"/>
            </a:endParaRPr>
          </a:p>
          <a:p>
            <a:pPr lvl="1"/>
            <a:r>
              <a:rPr lang="en-US" sz="3200" dirty="0" err="1" smtClean="0">
                <a:sym typeface="Wingdings" pitchFamily="2" charset="2"/>
              </a:rPr>
              <a:t>Faktor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Tidak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Langsung</a:t>
            </a:r>
            <a:r>
              <a:rPr lang="en-US" sz="3200" dirty="0" smtClean="0">
                <a:sym typeface="Wingdings" pitchFamily="2" charset="2"/>
              </a:rPr>
              <a:t>  </a:t>
            </a:r>
            <a:r>
              <a:rPr lang="en-US" sz="3200" dirty="0" err="1" smtClean="0">
                <a:sym typeface="Wingdings" pitchFamily="2" charset="2"/>
              </a:rPr>
              <a:t>Sosialisasi</a:t>
            </a:r>
            <a:r>
              <a:rPr lang="en-US" sz="3200" dirty="0" smtClean="0">
                <a:sym typeface="Wingdings" pitchFamily="2" charset="2"/>
              </a:rPr>
              <a:t>, </a:t>
            </a:r>
            <a:r>
              <a:rPr lang="en-US" sz="3200" dirty="0" err="1" smtClean="0">
                <a:sym typeface="Wingdings" pitchFamily="2" charset="2"/>
              </a:rPr>
              <a:t>Internalisasi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dan</a:t>
            </a:r>
            <a:r>
              <a:rPr lang="en-US" sz="3200" dirty="0" smtClean="0">
                <a:sym typeface="Wingdings" pitchFamily="2" charset="2"/>
              </a:rPr>
              <a:t> </a:t>
            </a:r>
            <a:r>
              <a:rPr lang="en-US" sz="3200" dirty="0" err="1" smtClean="0">
                <a:sym typeface="Wingdings" pitchFamily="2" charset="2"/>
              </a:rPr>
              <a:t>Politisasi</a:t>
            </a:r>
            <a:r>
              <a:rPr lang="en-US" sz="3200" dirty="0" smtClean="0">
                <a:sym typeface="Wingdings" pitchFamily="2" charset="2"/>
              </a:rPr>
              <a:t>.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allpaperstock.net/break-the-rules_wallpapers_29839_1024x7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  <a:solidFill>
            <a:schemeClr val="tx2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AGREGASI POLITIK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62201"/>
            <a:ext cx="9144000" cy="3429000"/>
          </a:xfrm>
          <a:solidFill>
            <a:schemeClr val="lt1">
              <a:alpha val="67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err="1" smtClean="0"/>
              <a:t>Agregasi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individu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aktor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scr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kolektif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Kelompok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Kepentingan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Birokrasi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Partai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Lembaga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Pemerintah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Bangsa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listverse.files.wordpress.com/2010/10/46265-2008_russians_vote_stalin_face_n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971800" cy="4267200"/>
          </a:xfrm>
          <a:prstGeom prst="rect">
            <a:avLst/>
          </a:prstGeom>
          <a:noFill/>
        </p:spPr>
      </p:pic>
      <p:pic>
        <p:nvPicPr>
          <p:cNvPr id="37892" name="Picture 4" descr="http://2.bp.blogspot.com/_dsJGOCHZWAk/TNQpayLodVI/AAAAAAAAAJk/wRXlollt0xg/s1600/Lenin_sma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0"/>
            <a:ext cx="3124199" cy="4260271"/>
          </a:xfrm>
          <a:prstGeom prst="rect">
            <a:avLst/>
          </a:prstGeom>
          <a:noFill/>
        </p:spPr>
      </p:pic>
      <p:pic>
        <p:nvPicPr>
          <p:cNvPr id="37894" name="Picture 6" descr="http://1.bp.blogspot.com/_3ZSNv5d8KcM/TH5Z8Gho9AI/AAAAAAAAAOU/wEca42MaMzE/s1600/adolf-hitle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1" y="0"/>
            <a:ext cx="3048000" cy="4267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685800"/>
          </a:xfrm>
          <a:solidFill>
            <a:srgbClr val="FF0000">
              <a:alpha val="65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TIPOLOGI KEPRIBADIAN POLITIK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0"/>
            <a:ext cx="9144000" cy="3048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err="1" smtClean="0">
                <a:sym typeface="Wingdings" pitchFamily="2" charset="2"/>
              </a:rPr>
              <a:t>Tipologi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Kepribadian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yaitu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tipe-tipe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kepribadian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pemimpin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Otriter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Machiavelist</a:t>
            </a:r>
            <a:r>
              <a:rPr lang="id-ID" dirty="0" smtClean="0">
                <a:sym typeface="Wingdings" pitchFamily="2" charset="2"/>
              </a:rPr>
              <a:t>  </a:t>
            </a:r>
            <a:r>
              <a:rPr lang="en-US" dirty="0" smtClean="0"/>
              <a:t>The political doctrine of Machiavelli, which denies the relevance of morality in political affairs and holds that craft and deceit are justified in pursuing and maintaining political power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Demokratis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farm1.static.flickr.com/122/298799609_4fa2a953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429000"/>
            <a:ext cx="8534400" cy="3200400"/>
          </a:xfrm>
          <a:solidFill>
            <a:schemeClr val="dk1">
              <a:alpha val="68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Partisipasi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>
                <a:sym typeface="Wingdings" pitchFamily="2" charset="2"/>
              </a:rPr>
              <a:t>adalah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derajat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keikutsertaan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warganegara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proses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pembuatan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pelaksanaan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keputusan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Partisipasi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politik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keikutsertaan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dlm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proses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formulasi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pengesahan</a:t>
            </a:r>
            <a:r>
              <a:rPr lang="en-US" dirty="0" smtClean="0">
                <a:sym typeface="Wingdings" pitchFamily="2" charset="2"/>
              </a:rPr>
              <a:t> &amp; </a:t>
            </a:r>
            <a:r>
              <a:rPr lang="en-US" dirty="0" err="1" smtClean="0">
                <a:sym typeface="Wingdings" pitchFamily="2" charset="2"/>
              </a:rPr>
              <a:t>pelaksanaan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kebijakan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pemerintah</a:t>
            </a:r>
            <a:r>
              <a:rPr lang="en-US" dirty="0" smtClean="0">
                <a:sym typeface="Wingdings" pitchFamily="2" charset="2"/>
              </a:rPr>
              <a:t> (Day, Parry &amp; Mosley, 1992:6)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228600"/>
            <a:ext cx="4495800" cy="792162"/>
          </a:xfrm>
          <a:solidFill>
            <a:srgbClr val="FF0000">
              <a:alpha val="44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PARTISIPASI POLITIK</a:t>
            </a:r>
            <a:endParaRPr lang="en-US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deviantart.com/download/150870903/Red_Revolution_by_DigitalismIsMyCau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990600"/>
          </a:xfrm>
          <a:solidFill>
            <a:schemeClr val="dk1">
              <a:alpha val="58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JENIS PARTISIPASI POLITIK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534400" cy="4800600"/>
          </a:xfrm>
          <a:solidFill>
            <a:schemeClr val="lt1">
              <a:alpha val="7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300" b="1" dirty="0" err="1" smtClean="0"/>
              <a:t>Partisipasi</a:t>
            </a:r>
            <a:r>
              <a:rPr lang="en-US" sz="3300" b="1" dirty="0" smtClean="0"/>
              <a:t> </a:t>
            </a:r>
            <a:r>
              <a:rPr lang="en-US" sz="3300" b="1" dirty="0" err="1" smtClean="0"/>
              <a:t>aktif</a:t>
            </a:r>
            <a:r>
              <a:rPr lang="en-US" sz="3300" b="1" dirty="0" smtClean="0"/>
              <a:t> </a:t>
            </a:r>
            <a:r>
              <a:rPr lang="en-US" sz="3300" dirty="0" smtClean="0">
                <a:sym typeface="Wingdings" pitchFamily="2" charset="2"/>
              </a:rPr>
              <a:t> </a:t>
            </a:r>
            <a:r>
              <a:rPr lang="en-US" sz="3300" dirty="0" err="1" smtClean="0">
                <a:sym typeface="Wingdings" pitchFamily="2" charset="2"/>
              </a:rPr>
              <a:t>mengajukan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usul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mengenai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suatu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kebijakan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umum</a:t>
            </a:r>
            <a:r>
              <a:rPr lang="en-US" sz="3300" dirty="0" smtClean="0">
                <a:sym typeface="Wingdings" pitchFamily="2" charset="2"/>
              </a:rPr>
              <a:t>, </a:t>
            </a:r>
            <a:r>
              <a:rPr lang="en-US" sz="3300" dirty="0" err="1" smtClean="0">
                <a:sym typeface="Wingdings" pitchFamily="2" charset="2"/>
              </a:rPr>
              <a:t>mengajukan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alternatif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kebijakan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yg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berbeda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dgn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kebijakan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pemerintah</a:t>
            </a:r>
            <a:r>
              <a:rPr lang="en-US" sz="3300" dirty="0" smtClean="0">
                <a:sym typeface="Wingdings" pitchFamily="2" charset="2"/>
              </a:rPr>
              <a:t>, </a:t>
            </a:r>
            <a:r>
              <a:rPr lang="en-US" sz="3300" dirty="0" err="1" smtClean="0">
                <a:sym typeface="Wingdings" pitchFamily="2" charset="2"/>
              </a:rPr>
              <a:t>memberikan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kritik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serta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perbaikan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bagi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kebijakan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pemerintah</a:t>
            </a:r>
            <a:r>
              <a:rPr lang="en-US" sz="3300" dirty="0" smtClean="0">
                <a:sym typeface="Wingdings" pitchFamily="2" charset="2"/>
              </a:rPr>
              <a:t>, </a:t>
            </a:r>
            <a:r>
              <a:rPr lang="en-US" sz="3300" dirty="0" err="1" smtClean="0">
                <a:sym typeface="Wingdings" pitchFamily="2" charset="2"/>
              </a:rPr>
              <a:t>membayar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pajak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dan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memimilih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pemimpin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pemerintahan</a:t>
            </a:r>
            <a:endParaRPr lang="en-US" sz="3300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sz="3300" b="1" dirty="0" err="1" smtClean="0">
                <a:sym typeface="Wingdings" pitchFamily="2" charset="2"/>
              </a:rPr>
              <a:t>Partisipasi</a:t>
            </a:r>
            <a:r>
              <a:rPr lang="en-US" sz="3300" b="1" dirty="0" smtClean="0">
                <a:sym typeface="Wingdings" pitchFamily="2" charset="2"/>
              </a:rPr>
              <a:t> </a:t>
            </a:r>
            <a:r>
              <a:rPr lang="en-US" sz="3300" b="1" dirty="0" err="1" smtClean="0">
                <a:sym typeface="Wingdings" pitchFamily="2" charset="2"/>
              </a:rPr>
              <a:t>Pasif</a:t>
            </a:r>
            <a:r>
              <a:rPr lang="en-US" sz="3300" dirty="0" smtClean="0">
                <a:sym typeface="Wingdings" pitchFamily="2" charset="2"/>
              </a:rPr>
              <a:t>  </a:t>
            </a:r>
            <a:r>
              <a:rPr lang="en-US" sz="3300" dirty="0" err="1" smtClean="0">
                <a:sym typeface="Wingdings" pitchFamily="2" charset="2"/>
              </a:rPr>
              <a:t>kegiatan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mentaati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aturan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pemerintah</a:t>
            </a:r>
            <a:r>
              <a:rPr lang="en-US" sz="3300" dirty="0" smtClean="0">
                <a:sym typeface="Wingdings" pitchFamily="2" charset="2"/>
              </a:rPr>
              <a:t> (</a:t>
            </a:r>
            <a:r>
              <a:rPr lang="en-US" sz="3300" dirty="0" err="1" smtClean="0">
                <a:sym typeface="Wingdings" pitchFamily="2" charset="2"/>
              </a:rPr>
              <a:t>menerima</a:t>
            </a:r>
            <a:r>
              <a:rPr lang="en-US" sz="3300" dirty="0" smtClean="0">
                <a:sym typeface="Wingdings" pitchFamily="2" charset="2"/>
              </a:rPr>
              <a:t> &amp; </a:t>
            </a:r>
            <a:r>
              <a:rPr lang="en-US" sz="3300" dirty="0" err="1" smtClean="0">
                <a:sym typeface="Wingdings" pitchFamily="2" charset="2"/>
              </a:rPr>
              <a:t>melaksanakan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setiap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aturan</a:t>
            </a:r>
            <a:r>
              <a:rPr lang="en-US" sz="3300" dirty="0" smtClean="0">
                <a:sym typeface="Wingdings" pitchFamily="2" charset="2"/>
              </a:rPr>
              <a:t> </a:t>
            </a:r>
            <a:r>
              <a:rPr lang="en-US" sz="3300" dirty="0" err="1" smtClean="0">
                <a:sym typeface="Wingdings" pitchFamily="2" charset="2"/>
              </a:rPr>
              <a:t>pemerintah</a:t>
            </a:r>
            <a:r>
              <a:rPr lang="en-US" sz="3300" dirty="0" smtClean="0">
                <a:sym typeface="Wingdings" pitchFamily="2" charset="2"/>
              </a:rPr>
              <a:t>)</a:t>
            </a:r>
            <a:endParaRPr lang="en-US" sz="33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604.photobucket.com/albums/tt127/satan1/vandalis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868362"/>
          </a:xfrm>
          <a:solidFill>
            <a:schemeClr val="lt1">
              <a:alpha val="7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en-US" b="1" dirty="0" smtClean="0"/>
              <a:t>BENTUK PARTISIPASI POLITIK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" y="2057400"/>
          <a:ext cx="8610600" cy="451547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305300"/>
                <a:gridCol w="4305300"/>
              </a:tblGrid>
              <a:tr h="58355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PARTISIPASI KONVENSIONAL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PARTISIPASI NON-KONVENSIONAL</a:t>
                      </a:r>
                      <a:endParaRPr lang="en-US" sz="2000" dirty="0"/>
                    </a:p>
                  </a:txBody>
                  <a:tcPr anchor="ctr"/>
                </a:tc>
              </a:tr>
              <a:tr h="3597281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Pemberian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Suara</a:t>
                      </a:r>
                      <a:endParaRPr lang="en-US" sz="2800" baseline="0" dirty="0" smtClean="0"/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Diskusi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Politik</a:t>
                      </a:r>
                      <a:endParaRPr lang="en-US" sz="2800" baseline="0" dirty="0" smtClean="0"/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Kampanye</a:t>
                      </a:r>
                      <a:endParaRPr lang="en-US" sz="2800" baseline="0" dirty="0" smtClean="0"/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Membentuk</a:t>
                      </a:r>
                      <a:r>
                        <a:rPr lang="en-US" sz="2800" baseline="0" dirty="0" smtClean="0"/>
                        <a:t> &amp; </a:t>
                      </a:r>
                      <a:r>
                        <a:rPr lang="en-US" sz="2800" baseline="0" dirty="0" err="1" smtClean="0"/>
                        <a:t>Bergabung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dlm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kelompok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kepentingan</a:t>
                      </a:r>
                      <a:endParaRPr lang="en-US" sz="2800" baseline="0" dirty="0" smtClean="0"/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2800" baseline="0" dirty="0" err="1" smtClean="0"/>
                        <a:t>Komunikasi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dgn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pejabat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politik</a:t>
                      </a:r>
                      <a:endParaRPr lang="en-US" sz="28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dirty="0" err="1" smtClean="0"/>
                        <a:t>Pengajuan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Petisi</a:t>
                      </a:r>
                      <a:endParaRPr lang="en-US" sz="28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dirty="0" err="1" smtClean="0"/>
                        <a:t>Demonstrasi</a:t>
                      </a:r>
                      <a:endParaRPr lang="en-US" sz="28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dirty="0" err="1" smtClean="0"/>
                        <a:t>Konfrontasi</a:t>
                      </a:r>
                      <a:endParaRPr lang="en-US" sz="28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dirty="0" err="1" smtClean="0"/>
                        <a:t>Mogok</a:t>
                      </a:r>
                      <a:endParaRPr lang="en-US" sz="28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dirty="0" err="1" smtClean="0"/>
                        <a:t>Vandalisme</a:t>
                      </a:r>
                      <a:endParaRPr lang="en-US" sz="28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dirty="0" err="1" smtClean="0"/>
                        <a:t>Kekerasan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terhadap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individu</a:t>
                      </a:r>
                      <a:endParaRPr lang="en-US" sz="28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dirty="0" err="1" smtClean="0"/>
                        <a:t>Revolusi</a:t>
                      </a:r>
                      <a:endParaRPr lang="en-US" sz="2800" dirty="0" smtClean="0"/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2800" dirty="0" err="1" smtClean="0"/>
                        <a:t>Geriliya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 descr="http://www.ipsa.org/sites/default/files/page/Awards/gabriel_almond.jp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0802239">
            <a:off x="7202005" y="222663"/>
            <a:ext cx="1551379" cy="1501735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312795" y="1410237"/>
            <a:ext cx="2667000" cy="533400"/>
          </a:xfrm>
          <a:prstGeom prst="rect">
            <a:avLst/>
          </a:prstGeom>
          <a:solidFill>
            <a:srgbClr val="FF0000">
              <a:alpha val="57000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GABRIEL ALMOND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838200"/>
          </a:xfr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PENGGOLONGAN PARTISIPASI POLITIK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905000"/>
            <a:ext cx="7162800" cy="44958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err="1" smtClean="0"/>
              <a:t>Milbrath</a:t>
            </a:r>
            <a:r>
              <a:rPr lang="en-US" dirty="0" smtClean="0"/>
              <a:t> &amp; </a:t>
            </a:r>
            <a:r>
              <a:rPr lang="en-US" dirty="0" err="1" smtClean="0"/>
              <a:t>Goel</a:t>
            </a:r>
            <a:r>
              <a:rPr lang="en-US" dirty="0" smtClean="0"/>
              <a:t> </a:t>
            </a:r>
            <a:r>
              <a:rPr lang="en-US" dirty="0" err="1" smtClean="0"/>
              <a:t>membedakan</a:t>
            </a:r>
            <a:r>
              <a:rPr lang="en-US" dirty="0" smtClean="0"/>
              <a:t> </a:t>
            </a:r>
            <a:r>
              <a:rPr lang="en-US" dirty="0" err="1" smtClean="0"/>
              <a:t>partisipasi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golongan</a:t>
            </a:r>
            <a:r>
              <a:rPr lang="en-US" dirty="0" smtClean="0"/>
              <a:t>:</a:t>
            </a:r>
          </a:p>
          <a:p>
            <a:pPr lvl="1"/>
            <a:r>
              <a:rPr lang="en-US" b="1" dirty="0" err="1" smtClean="0">
                <a:solidFill>
                  <a:srgbClr val="FFFF00"/>
                </a:solidFill>
              </a:rPr>
              <a:t>Apatis</a:t>
            </a:r>
            <a:r>
              <a:rPr lang="en-US" dirty="0" smtClean="0"/>
              <a:t>: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berpartisipasi</a:t>
            </a:r>
            <a:r>
              <a:rPr lang="en-US" dirty="0" smtClean="0"/>
              <a:t> &amp; </a:t>
            </a:r>
            <a:r>
              <a:rPr lang="en-US" dirty="0" err="1" smtClean="0"/>
              <a:t>menarik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lvl="1"/>
            <a:r>
              <a:rPr lang="en-US" b="1" dirty="0" err="1" smtClean="0">
                <a:solidFill>
                  <a:srgbClr val="FFFF00"/>
                </a:solidFill>
              </a:rPr>
              <a:t>Spektator</a:t>
            </a:r>
            <a:r>
              <a:rPr lang="en-US" dirty="0" smtClean="0"/>
              <a:t>: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penonton</a:t>
            </a:r>
            <a:r>
              <a:rPr lang="en-US" dirty="0" smtClean="0"/>
              <a:t>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setidak-tidaknya</a:t>
            </a:r>
            <a:r>
              <a:rPr lang="en-US" dirty="0" smtClean="0"/>
              <a:t> </a:t>
            </a:r>
            <a:r>
              <a:rPr lang="en-US" dirty="0" err="1" smtClean="0"/>
              <a:t>pernah</a:t>
            </a:r>
            <a:r>
              <a:rPr lang="en-US" dirty="0" smtClean="0"/>
              <a:t> </a:t>
            </a:r>
            <a:r>
              <a:rPr lang="en-US" dirty="0" err="1" smtClean="0"/>
              <a:t>ikut</a:t>
            </a:r>
            <a:r>
              <a:rPr lang="en-US" dirty="0" smtClean="0"/>
              <a:t> </a:t>
            </a:r>
            <a:r>
              <a:rPr lang="en-US" dirty="0" err="1" smtClean="0"/>
              <a:t>memilih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pemilihan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endParaRPr lang="en-US" dirty="0" smtClean="0"/>
          </a:p>
          <a:p>
            <a:pPr lvl="1"/>
            <a:r>
              <a:rPr lang="en-US" b="1" dirty="0" smtClean="0">
                <a:solidFill>
                  <a:srgbClr val="FFFF00"/>
                </a:solidFill>
              </a:rPr>
              <a:t>Gladiator</a:t>
            </a:r>
            <a:r>
              <a:rPr lang="en-US" dirty="0" smtClean="0"/>
              <a:t>: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aktif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lvl="1"/>
            <a:r>
              <a:rPr lang="en-US" b="1" dirty="0" err="1" smtClean="0">
                <a:solidFill>
                  <a:srgbClr val="FFFF00"/>
                </a:solidFill>
              </a:rPr>
              <a:t>Pengeritik</a:t>
            </a:r>
            <a:r>
              <a:rPr lang="en-US" dirty="0" smtClean="0"/>
              <a:t>: </a:t>
            </a:r>
            <a:r>
              <a:rPr lang="en-US" dirty="0" err="1" smtClean="0"/>
              <a:t>Kelompok</a:t>
            </a:r>
            <a:r>
              <a:rPr lang="en-US" dirty="0" smtClean="0"/>
              <a:t> </a:t>
            </a:r>
            <a:r>
              <a:rPr lang="en-US" dirty="0" err="1" smtClean="0"/>
              <a:t>Penekan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</a:t>
            </a:r>
            <a:r>
              <a:rPr lang="en-US" dirty="0" err="1" smtClean="0"/>
              <a:t>ekstrimis</a:t>
            </a:r>
            <a:r>
              <a:rPr lang="en-US" dirty="0" smtClean="0"/>
              <a:t> </a:t>
            </a:r>
          </a:p>
        </p:txBody>
      </p:sp>
      <p:pic>
        <p:nvPicPr>
          <p:cNvPr id="31746" name="Picture 2" descr="http://www.amherstbee.com/sites/www.amherstbee.com/files/images/2008-01-02/034p1_xlg.previ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981200"/>
            <a:ext cx="1463368" cy="2438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Picture 4" descr="ML Goe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9" y="4648200"/>
            <a:ext cx="1482623" cy="17049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2.bp.blogspot.com/_aioEkYAAm_o/TI_fnb7zlfI/AAAAAAAAGfc/rNsyO6I2gKk/s1600/revolution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9" name="Group 18"/>
          <p:cNvGrpSpPr/>
          <p:nvPr/>
        </p:nvGrpSpPr>
        <p:grpSpPr>
          <a:xfrm>
            <a:off x="304800" y="1447800"/>
            <a:ext cx="4724400" cy="4876800"/>
            <a:chOff x="685800" y="1981200"/>
            <a:chExt cx="4724400" cy="3962400"/>
          </a:xfrm>
        </p:grpSpPr>
        <p:sp>
          <p:nvSpPr>
            <p:cNvPr id="4" name="Isosceles Triangle 3"/>
            <p:cNvSpPr/>
            <p:nvPr/>
          </p:nvSpPr>
          <p:spPr>
            <a:xfrm>
              <a:off x="685800" y="1981200"/>
              <a:ext cx="4724400" cy="3962400"/>
            </a:xfrm>
            <a:prstGeom prst="triangle">
              <a:avLst/>
            </a:prstGeom>
            <a:ln w="76200"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099453" y="3380306"/>
              <a:ext cx="1925607" cy="4251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GLADIATOR</a:t>
              </a:r>
              <a:endPara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19805053">
              <a:off x="1678406" y="4262859"/>
              <a:ext cx="1928327" cy="4251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SPEKTATOR</a:t>
              </a:r>
              <a:endPara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76400" y="5262563"/>
              <a:ext cx="1639078" cy="4251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sz="2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APATIS</a:t>
              </a:r>
              <a:endParaRPr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264298" y="5022112"/>
              <a:ext cx="3567404" cy="19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943637" y="3886200"/>
              <a:ext cx="2209800" cy="15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0" y="381000"/>
            <a:ext cx="9144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PIRAMIDA PARTISIPASI POLITIK MILBRATH &amp; GOEL</a:t>
            </a:r>
            <a:endParaRPr lang="en-US" sz="3200" b="1" dirty="0"/>
          </a:p>
        </p:txBody>
      </p:sp>
      <p:sp>
        <p:nvSpPr>
          <p:cNvPr id="11" name="Rectangle 10"/>
          <p:cNvSpPr/>
          <p:nvPr/>
        </p:nvSpPr>
        <p:spPr>
          <a:xfrm>
            <a:off x="2667000" y="2514600"/>
            <a:ext cx="6172200" cy="533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SANGAT AKTIF DALAM DUNIA POLITIK</a:t>
            </a:r>
            <a:endParaRPr lang="en-US" sz="2400" b="1" dirty="0"/>
          </a:p>
        </p:txBody>
      </p:sp>
      <p:sp>
        <p:nvSpPr>
          <p:cNvPr id="13" name="Rectangle 12"/>
          <p:cNvSpPr/>
          <p:nvPr/>
        </p:nvSpPr>
        <p:spPr>
          <a:xfrm>
            <a:off x="3124200" y="4343400"/>
            <a:ext cx="5715000" cy="533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PENONTON YG PERNAH IKUT MEMILIH</a:t>
            </a:r>
            <a:endParaRPr lang="en-US" sz="2400" b="1" dirty="0"/>
          </a:p>
        </p:txBody>
      </p:sp>
      <p:sp>
        <p:nvSpPr>
          <p:cNvPr id="14" name="Rectangle 13"/>
          <p:cNvSpPr/>
          <p:nvPr/>
        </p:nvSpPr>
        <p:spPr>
          <a:xfrm>
            <a:off x="3352800" y="5486400"/>
            <a:ext cx="5562600" cy="533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TDK AKTIF DAN TDK MENGGUNAKAN HAK PILIH</a:t>
            </a:r>
            <a:endParaRPr lang="en-US" sz="20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urban75.org/photos/london/images/lon1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381000"/>
            <a:ext cx="9144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4000" b="1" dirty="0" smtClean="0"/>
              <a:t>PIRAMIDA PARTISIPASI POLITIK </a:t>
            </a:r>
            <a:endParaRPr lang="en-US" sz="4000" b="1" dirty="0"/>
          </a:p>
        </p:txBody>
      </p:sp>
      <p:sp>
        <p:nvSpPr>
          <p:cNvPr id="5" name="Isosceles Triangle 4"/>
          <p:cNvSpPr/>
          <p:nvPr/>
        </p:nvSpPr>
        <p:spPr>
          <a:xfrm>
            <a:off x="304800" y="1295400"/>
            <a:ext cx="4114800" cy="5257800"/>
          </a:xfrm>
          <a:prstGeom prst="triangle">
            <a:avLst/>
          </a:prstGeom>
          <a:ln w="76200">
            <a:solidFill>
              <a:srgbClr val="FFFF00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43000" y="2514600"/>
            <a:ext cx="243047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AKTIVIS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0" y="3581400"/>
            <a:ext cx="167552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PARTISIPAN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7800" y="4724400"/>
            <a:ext cx="17712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ONLOOKERS</a:t>
            </a:r>
            <a:endParaRPr lang="en-US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0" y="5715000"/>
            <a:ext cx="15279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APOLITIS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600200" y="3200400"/>
            <a:ext cx="1524000" cy="1588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143000" y="4343400"/>
            <a:ext cx="2438400" cy="1588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62000" y="5410200"/>
            <a:ext cx="3200400" cy="1588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eft Arrow 16"/>
          <p:cNvSpPr/>
          <p:nvPr/>
        </p:nvSpPr>
        <p:spPr>
          <a:xfrm>
            <a:off x="2514600" y="1752600"/>
            <a:ext cx="6324600" cy="685800"/>
          </a:xfrm>
          <a:prstGeom prst="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SANGAT AKTIF &amp; </a:t>
            </a:r>
            <a:r>
              <a:rPr lang="en-US" i="1" dirty="0" smtClean="0"/>
              <a:t>THE DEVIANT</a:t>
            </a:r>
            <a:r>
              <a:rPr lang="en-US" dirty="0" smtClean="0"/>
              <a:t> TERMASUK DI DALAMNYA</a:t>
            </a:r>
            <a:endParaRPr lang="en-US" dirty="0"/>
          </a:p>
        </p:txBody>
      </p:sp>
      <p:sp>
        <p:nvSpPr>
          <p:cNvPr id="18" name="Left Arrow 17"/>
          <p:cNvSpPr/>
          <p:nvPr/>
        </p:nvSpPr>
        <p:spPr>
          <a:xfrm>
            <a:off x="3124200" y="3352800"/>
            <a:ext cx="5715000" cy="685800"/>
          </a:xfrm>
          <a:prstGeom prst="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CUKUP AKTIF DLM KEGIATAN POLITIK </a:t>
            </a:r>
            <a:endParaRPr lang="en-US" dirty="0"/>
          </a:p>
        </p:txBody>
      </p:sp>
      <p:sp>
        <p:nvSpPr>
          <p:cNvPr id="19" name="Left Arrow 18"/>
          <p:cNvSpPr/>
          <p:nvPr/>
        </p:nvSpPr>
        <p:spPr>
          <a:xfrm>
            <a:off x="3200400" y="4572000"/>
            <a:ext cx="5715000" cy="685800"/>
          </a:xfrm>
          <a:prstGeom prst="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PEMILIH DAN PEMERHATI POLITIK</a:t>
            </a:r>
            <a:endParaRPr lang="en-US" dirty="0"/>
          </a:p>
        </p:txBody>
      </p:sp>
      <p:sp>
        <p:nvSpPr>
          <p:cNvPr id="20" name="Left Arrow 19"/>
          <p:cNvSpPr/>
          <p:nvPr/>
        </p:nvSpPr>
        <p:spPr>
          <a:xfrm>
            <a:off x="3200400" y="5638800"/>
            <a:ext cx="5715000" cy="685800"/>
          </a:xfrm>
          <a:prstGeom prst="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TIDAK BERPARTISIPASI DALAM KEGIATAN POLITIK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52400" y="152400"/>
            <a:ext cx="1905000" cy="1447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ROTH &amp; WILSON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hardiaputra.files.wordpress.com/2008/08/daengammangblogspotcom.jpg?w=300&amp;h=2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5334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PARTISIPASI POLITIK DALAM DIMENSI STRATIFIKASI SOSIAL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5105400"/>
          </a:xfrm>
          <a:solidFill>
            <a:srgbClr val="FF0000">
              <a:alpha val="59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Pemimpin</a:t>
            </a:r>
            <a:r>
              <a:rPr lang="en-US" b="1" dirty="0" smtClean="0"/>
              <a:t> </a:t>
            </a:r>
            <a:r>
              <a:rPr lang="en-US" b="1" dirty="0" err="1" smtClean="0"/>
              <a:t>politik</a:t>
            </a:r>
            <a:endParaRPr lang="en-US" b="1" dirty="0" smtClean="0"/>
          </a:p>
          <a:p>
            <a:r>
              <a:rPr lang="en-US" b="1" dirty="0" err="1" smtClean="0"/>
              <a:t>Aktivis</a:t>
            </a:r>
            <a:r>
              <a:rPr lang="en-US" b="1" dirty="0" smtClean="0"/>
              <a:t> </a:t>
            </a:r>
            <a:r>
              <a:rPr lang="en-US" b="1" dirty="0" err="1" smtClean="0"/>
              <a:t>politik</a:t>
            </a:r>
            <a:endParaRPr lang="en-US" b="1" dirty="0" smtClean="0"/>
          </a:p>
          <a:p>
            <a:r>
              <a:rPr lang="en-US" b="1" dirty="0" err="1" smtClean="0"/>
              <a:t>Komunikator</a:t>
            </a:r>
            <a:r>
              <a:rPr lang="en-US" dirty="0" smtClean="0"/>
              <a:t> </a:t>
            </a:r>
            <a:r>
              <a:rPr lang="en-US" dirty="0" err="1" smtClean="0"/>
              <a:t>spt</a:t>
            </a:r>
            <a:r>
              <a:rPr lang="en-US" dirty="0" smtClean="0"/>
              <a:t> </a:t>
            </a:r>
            <a:r>
              <a:rPr lang="en-US" dirty="0" err="1" smtClean="0"/>
              <a:t>Pemerhati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, </a:t>
            </a:r>
            <a:r>
              <a:rPr lang="en-US" dirty="0" err="1" smtClean="0"/>
              <a:t>ahli</a:t>
            </a:r>
            <a:r>
              <a:rPr lang="en-US" dirty="0" smtClean="0"/>
              <a:t> </a:t>
            </a:r>
            <a:r>
              <a:rPr lang="en-US" dirty="0" err="1" smtClean="0"/>
              <a:t>kebijakan</a:t>
            </a:r>
            <a:r>
              <a:rPr lang="en-US" dirty="0" smtClean="0"/>
              <a:t> </a:t>
            </a:r>
            <a:r>
              <a:rPr lang="en-US" dirty="0" err="1" smtClean="0"/>
              <a:t>dlsb</a:t>
            </a:r>
            <a:endParaRPr lang="en-US" dirty="0" smtClean="0"/>
          </a:p>
          <a:p>
            <a:r>
              <a:rPr lang="en-US" b="1" dirty="0" err="1" smtClean="0"/>
              <a:t>Warganegara</a:t>
            </a:r>
            <a:endParaRPr lang="en-US" b="1" dirty="0" smtClean="0"/>
          </a:p>
          <a:p>
            <a:r>
              <a:rPr lang="en-US" b="1" dirty="0" err="1" smtClean="0"/>
              <a:t>Kelompok</a:t>
            </a:r>
            <a:r>
              <a:rPr lang="en-US" b="1" dirty="0" smtClean="0"/>
              <a:t> marginal</a:t>
            </a:r>
            <a:r>
              <a:rPr lang="en-US" dirty="0" smtClean="0"/>
              <a:t>: </a:t>
            </a:r>
            <a:r>
              <a:rPr lang="en-US" dirty="0" err="1" smtClean="0"/>
              <a:t>kelompok</a:t>
            </a:r>
            <a:r>
              <a:rPr lang="en-US" dirty="0" smtClean="0"/>
              <a:t> </a:t>
            </a:r>
            <a:r>
              <a:rPr lang="en-US" dirty="0" err="1" smtClean="0"/>
              <a:t>penderita</a:t>
            </a:r>
            <a:r>
              <a:rPr lang="en-US" dirty="0" smtClean="0"/>
              <a:t> </a:t>
            </a:r>
            <a:r>
              <a:rPr lang="en-US" dirty="0" err="1" smtClean="0"/>
              <a:t>cacat</a:t>
            </a:r>
            <a:r>
              <a:rPr lang="en-US" dirty="0" smtClean="0"/>
              <a:t>, </a:t>
            </a:r>
            <a:r>
              <a:rPr lang="en-US" dirty="0" err="1" smtClean="0"/>
              <a:t>kaum</a:t>
            </a:r>
            <a:r>
              <a:rPr lang="en-US" dirty="0" smtClean="0"/>
              <a:t> </a:t>
            </a:r>
            <a:r>
              <a:rPr lang="en-US" dirty="0" err="1" smtClean="0"/>
              <a:t>homoseks</a:t>
            </a:r>
            <a:r>
              <a:rPr lang="en-US" dirty="0" smtClean="0"/>
              <a:t>, ODHA, </a:t>
            </a:r>
            <a:r>
              <a:rPr lang="en-US" dirty="0" err="1" smtClean="0"/>
              <a:t>kaum</a:t>
            </a:r>
            <a:r>
              <a:rPr lang="en-US" dirty="0" smtClean="0"/>
              <a:t> </a:t>
            </a:r>
            <a:r>
              <a:rPr lang="en-US" dirty="0" err="1" smtClean="0"/>
              <a:t>miskin</a:t>
            </a:r>
            <a:r>
              <a:rPr lang="en-US" dirty="0" smtClean="0"/>
              <a:t> </a:t>
            </a:r>
            <a:r>
              <a:rPr lang="en-US" dirty="0" err="1" smtClean="0"/>
              <a:t>kota</a:t>
            </a:r>
            <a:r>
              <a:rPr lang="en-US" dirty="0" smtClean="0"/>
              <a:t>,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miskin</a:t>
            </a:r>
            <a:r>
              <a:rPr lang="id-ID" dirty="0" smtClean="0"/>
              <a:t> di pedesaan, </a:t>
            </a:r>
            <a:r>
              <a:rPr lang="en-US" dirty="0" smtClean="0"/>
              <a:t> </a:t>
            </a:r>
            <a:r>
              <a:rPr lang="en-US" dirty="0" err="1" smtClean="0"/>
              <a:t>dlsb</a:t>
            </a:r>
            <a:endParaRPr lang="en-US" dirty="0" smtClean="0"/>
          </a:p>
          <a:p>
            <a:r>
              <a:rPr lang="en-US" b="1" dirty="0" err="1" smtClean="0"/>
              <a:t>Kelompok</a:t>
            </a:r>
            <a:r>
              <a:rPr lang="en-US" b="1" dirty="0" smtClean="0"/>
              <a:t> </a:t>
            </a:r>
            <a:r>
              <a:rPr lang="en-US" b="1" dirty="0" err="1" smtClean="0"/>
              <a:t>terisolasikan</a:t>
            </a:r>
            <a:r>
              <a:rPr lang="en-US" dirty="0" smtClean="0"/>
              <a:t>: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terpencil</a:t>
            </a:r>
            <a:r>
              <a:rPr lang="id-ID" dirty="0" smtClean="0"/>
              <a:t> yg sulit terjangkau baik oleh alat komunikasi maupun melalui transportasi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62400" y="1143000"/>
            <a:ext cx="1600200" cy="609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OLSEN</a:t>
            </a:r>
            <a:endParaRPr lang="en-US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narkismo.net/attachments/jul2010/pict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792162"/>
          </a:xfrm>
          <a:solidFill>
            <a:schemeClr val="accent1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en-US" b="1" dirty="0" smtClean="0"/>
              <a:t>SKEMA PEMBAHASAN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6248400" cy="4343400"/>
          </a:xfrm>
          <a:solidFill>
            <a:srgbClr val="FF0000">
              <a:alpha val="66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PERILAKU POLITIK</a:t>
            </a:r>
          </a:p>
          <a:p>
            <a:pPr lvl="1"/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lvl="1"/>
            <a:r>
              <a:rPr lang="en-US" dirty="0" smtClean="0"/>
              <a:t>Model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r>
              <a:rPr lang="en-US" b="1" dirty="0" smtClean="0">
                <a:solidFill>
                  <a:srgbClr val="FFFF00"/>
                </a:solidFill>
              </a:rPr>
              <a:t>PARTISIPASI POLITIK</a:t>
            </a:r>
          </a:p>
          <a:p>
            <a:pPr lvl="1"/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Partisipasi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lvl="1"/>
            <a:r>
              <a:rPr lang="en-US" dirty="0" err="1" smtClean="0"/>
              <a:t>Tipologi</a:t>
            </a:r>
            <a:r>
              <a:rPr lang="en-US" dirty="0" smtClean="0"/>
              <a:t> </a:t>
            </a:r>
            <a:r>
              <a:rPr lang="en-US" dirty="0" err="1" smtClean="0"/>
              <a:t>Partisipasi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lvl="1"/>
            <a:r>
              <a:rPr lang="en-US" dirty="0" smtClean="0"/>
              <a:t>Model </a:t>
            </a:r>
            <a:r>
              <a:rPr lang="en-US" dirty="0" err="1" smtClean="0"/>
              <a:t>Partisipasi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endParaRPr lang="en-US" dirty="0" smtClean="0"/>
          </a:p>
          <a:p>
            <a:pPr lvl="1"/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Memilih</a:t>
            </a:r>
            <a:r>
              <a:rPr lang="en-US" dirty="0" smtClean="0"/>
              <a:t> (Voting Behavior)</a:t>
            </a:r>
          </a:p>
        </p:txBody>
      </p:sp>
      <p:pic>
        <p:nvPicPr>
          <p:cNvPr id="38918" name="Picture 6" descr="http://www.socialistworld.net/pics/p248_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304800"/>
            <a:ext cx="2355500" cy="2951305"/>
          </a:xfrm>
          <a:prstGeom prst="rect">
            <a:avLst/>
          </a:prstGeom>
          <a:noFill/>
        </p:spPr>
      </p:pic>
      <p:pic>
        <p:nvPicPr>
          <p:cNvPr id="38914" name="Picture 2" descr="http://i604.photobucket.com/albums/tt127/satan1/vandalism.jp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6629400" y="3429000"/>
            <a:ext cx="2323397" cy="3060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0.gstatic.com/images?q=tbn:ANd9GcR7a0QlIkGOzo_3yokJPgwINn9He3VYQTpko20ZLJuwKWtmoCcQaLF61l5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838200"/>
          </a:xfrm>
          <a:solidFill>
            <a:schemeClr val="dk1">
              <a:alpha val="69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FAKTOR PENENTU PARTISIPASI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9144000" cy="3886200"/>
          </a:xfrm>
          <a:solidFill>
            <a:schemeClr val="accent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Kesadaran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Politik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 err="1" smtClean="0">
                <a:solidFill>
                  <a:srgbClr val="FF0000"/>
                </a:solidFill>
              </a:rPr>
              <a:t>kesadaran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thd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hak</a:t>
            </a:r>
            <a:r>
              <a:rPr lang="en-US" dirty="0" smtClean="0">
                <a:solidFill>
                  <a:srgbClr val="FF0000"/>
                </a:solidFill>
              </a:rPr>
              <a:t> &amp; </a:t>
            </a:r>
            <a:r>
              <a:rPr lang="en-US" dirty="0" err="1" smtClean="0">
                <a:solidFill>
                  <a:srgbClr val="FF0000"/>
                </a:solidFill>
              </a:rPr>
              <a:t>kewajiban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sbg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warganegara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dipengaruhi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olh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u="sng" dirty="0" err="1" smtClean="0">
                <a:solidFill>
                  <a:schemeClr val="bg1"/>
                </a:solidFill>
                <a:sym typeface="Wingdings" pitchFamily="2" charset="2"/>
              </a:rPr>
              <a:t>perubahan</a:t>
            </a:r>
            <a:r>
              <a:rPr lang="en-US" b="1" u="sng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b="1" u="sng" dirty="0" err="1" smtClean="0">
                <a:solidFill>
                  <a:schemeClr val="bg1"/>
                </a:solidFill>
                <a:sym typeface="Wingdings" pitchFamily="2" charset="2"/>
              </a:rPr>
              <a:t>sosial</a:t>
            </a:r>
            <a:r>
              <a:rPr lang="en-US" b="1" u="sng" dirty="0" smtClean="0">
                <a:solidFill>
                  <a:schemeClr val="bg1"/>
                </a:solidFill>
                <a:sym typeface="Wingdings" pitchFamily="2" charset="2"/>
              </a:rPr>
              <a:t> &amp; </a:t>
            </a:r>
            <a:r>
              <a:rPr lang="en-US" b="1" u="sng" dirty="0" err="1" smtClean="0">
                <a:solidFill>
                  <a:schemeClr val="bg1"/>
                </a:solidFill>
                <a:sym typeface="Wingdings" pitchFamily="2" charset="2"/>
              </a:rPr>
              <a:t>pendidikan</a:t>
            </a:r>
            <a:r>
              <a:rPr lang="en-US" b="1" u="sng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b="1" u="sng" dirty="0" err="1" smtClean="0">
                <a:solidFill>
                  <a:schemeClr val="bg1"/>
                </a:solidFill>
                <a:sym typeface="Wingdings" pitchFamily="2" charset="2"/>
              </a:rPr>
              <a:t>politik</a:t>
            </a:r>
            <a:endParaRPr lang="en-US" b="1" u="sng" dirty="0" smtClean="0">
              <a:solidFill>
                <a:schemeClr val="bg1"/>
              </a:solidFill>
              <a:sym typeface="Wingdings" pitchFamily="2" charset="2"/>
            </a:endParaRPr>
          </a:p>
          <a:p>
            <a:r>
              <a:rPr lang="en-US" b="1" u="sng" dirty="0" err="1" smtClean="0">
                <a:solidFill>
                  <a:schemeClr val="bg1"/>
                </a:solidFill>
                <a:sym typeface="Wingdings" pitchFamily="2" charset="2"/>
              </a:rPr>
              <a:t>Konflik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diantara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elit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politik</a:t>
            </a:r>
            <a:endParaRPr lang="en-US" dirty="0" smtClean="0">
              <a:solidFill>
                <a:srgbClr val="FF0000"/>
              </a:solidFill>
              <a:sym typeface="Wingdings" pitchFamily="2" charset="2"/>
            </a:endParaRPr>
          </a:p>
          <a:p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Dominasi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peran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pemerintah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yg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mengalami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kegagalan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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berpengaruh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thd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derajat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u="sng" dirty="0" err="1" smtClean="0">
                <a:solidFill>
                  <a:schemeClr val="bg1"/>
                </a:solidFill>
              </a:rPr>
              <a:t>Kepercayaan</a:t>
            </a:r>
            <a:r>
              <a:rPr lang="en-US" b="1" u="sng" dirty="0" smtClean="0">
                <a:solidFill>
                  <a:schemeClr val="bg1"/>
                </a:solidFill>
              </a:rPr>
              <a:t> </a:t>
            </a:r>
            <a:r>
              <a:rPr lang="en-US" b="1" u="sng" dirty="0" err="1" smtClean="0">
                <a:solidFill>
                  <a:schemeClr val="bg1"/>
                </a:solidFill>
              </a:rPr>
              <a:t>masyarakat</a:t>
            </a:r>
            <a:r>
              <a:rPr lang="en-US" b="1" u="sng" dirty="0" smtClean="0">
                <a:solidFill>
                  <a:schemeClr val="bg1"/>
                </a:solidFill>
              </a:rPr>
              <a:t> </a:t>
            </a:r>
            <a:r>
              <a:rPr lang="en-US" b="1" u="sng" dirty="0" err="1" smtClean="0">
                <a:solidFill>
                  <a:schemeClr val="bg1"/>
                </a:solidFill>
              </a:rPr>
              <a:t>terhadap</a:t>
            </a:r>
            <a:r>
              <a:rPr lang="en-US" b="1" u="sng" dirty="0" smtClean="0">
                <a:solidFill>
                  <a:schemeClr val="bg1"/>
                </a:solidFill>
              </a:rPr>
              <a:t> </a:t>
            </a:r>
            <a:r>
              <a:rPr lang="en-US" b="1" u="sng" dirty="0" err="1" smtClean="0">
                <a:solidFill>
                  <a:schemeClr val="bg1"/>
                </a:solidFill>
              </a:rPr>
              <a:t>pemerintah</a:t>
            </a:r>
            <a:endParaRPr lang="en-US" b="1" u="sng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11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d-ID" b="1" dirty="0" smtClean="0">
                <a:solidFill>
                  <a:srgbClr val="FFFF00"/>
                </a:solidFill>
              </a:rPr>
              <a:t>SPEKTRUM REZIM PEMERINTAHAN</a:t>
            </a:r>
            <a:endParaRPr lang="id-ID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86800" cy="4495800"/>
          </a:xfrm>
          <a:solidFill>
            <a:schemeClr val="dk1">
              <a:alpha val="59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id-ID" b="1" dirty="0" smtClean="0"/>
              <a:t>REZIM OTORITER </a:t>
            </a:r>
            <a:r>
              <a:rPr lang="id-ID" dirty="0" smtClean="0">
                <a:sym typeface="Wingdings" pitchFamily="2" charset="2"/>
              </a:rPr>
              <a:t></a:t>
            </a:r>
            <a:r>
              <a:rPr lang="id-ID" dirty="0" smtClean="0"/>
              <a:t> warga tidak tahu-menahu tentang segala kebijakan dan keputusan politik</a:t>
            </a:r>
          </a:p>
          <a:p>
            <a:r>
              <a:rPr lang="id-ID" b="1" dirty="0" smtClean="0"/>
              <a:t>REZIM PATRIMONIAL </a:t>
            </a:r>
            <a:r>
              <a:rPr lang="id-ID" dirty="0" smtClean="0">
                <a:sym typeface="Wingdings" pitchFamily="2" charset="2"/>
              </a:rPr>
              <a:t></a:t>
            </a:r>
            <a:r>
              <a:rPr lang="id-ID" dirty="0" smtClean="0"/>
              <a:t> warga diberitahu tentang keputusan politik yang telah dibuat oleh para pemimpin, tanpa bisa memengaruhinya.</a:t>
            </a:r>
          </a:p>
          <a:p>
            <a:r>
              <a:rPr lang="id-ID" b="1" dirty="0" smtClean="0"/>
              <a:t>REZIM PARTISIPATIF </a:t>
            </a:r>
            <a:r>
              <a:rPr lang="id-ID" dirty="0" smtClean="0">
                <a:sym typeface="Wingdings" pitchFamily="2" charset="2"/>
              </a:rPr>
              <a:t></a:t>
            </a:r>
            <a:r>
              <a:rPr lang="id-ID" dirty="0" smtClean="0"/>
              <a:t> warga bisa memengaruhi keputusan yang dibuat oleh para pemimpinnya.</a:t>
            </a:r>
          </a:p>
          <a:p>
            <a:r>
              <a:rPr lang="id-ID" b="1" dirty="0" smtClean="0"/>
              <a:t>REZIM DEMOKRATIS </a:t>
            </a:r>
            <a:r>
              <a:rPr lang="id-ID" dirty="0" smtClean="0">
                <a:sym typeface="Wingdings" pitchFamily="2" charset="2"/>
              </a:rPr>
              <a:t></a:t>
            </a:r>
            <a:r>
              <a:rPr lang="id-ID" dirty="0" smtClean="0"/>
              <a:t> warga merupakan aktor utama pembuatan keputusan politik.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cslaw.org/files/images/voting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  <a:solidFill>
            <a:schemeClr val="dk1">
              <a:alpha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5400" b="1" dirty="0" smtClean="0"/>
              <a:t>PERILAKU MEMILIH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  <a:gradFill>
            <a:gsLst>
              <a:gs pos="0">
                <a:schemeClr val="dk1">
                  <a:shade val="51000"/>
                  <a:satMod val="130000"/>
                  <a:alpha val="49000"/>
                </a:schemeClr>
              </a:gs>
              <a:gs pos="80000">
                <a:schemeClr val="dk1">
                  <a:shade val="93000"/>
                  <a:satMod val="130000"/>
                </a:schemeClr>
              </a:gs>
              <a:gs pos="100000">
                <a:schemeClr val="dk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sz="2800" dirty="0" err="1" smtClean="0"/>
              <a:t>Argumen</a:t>
            </a:r>
            <a:r>
              <a:rPr lang="en-US" sz="2800" dirty="0" smtClean="0"/>
              <a:t> </a:t>
            </a:r>
            <a:r>
              <a:rPr lang="en-US" sz="2800" dirty="0" err="1" smtClean="0"/>
              <a:t>yg</a:t>
            </a:r>
            <a:r>
              <a:rPr lang="en-US" sz="2800" dirty="0" smtClean="0"/>
              <a:t> </a:t>
            </a:r>
            <a:r>
              <a:rPr lang="en-US" sz="2800" dirty="0" err="1" smtClean="0"/>
              <a:t>melatarbelakangi</a:t>
            </a:r>
            <a:r>
              <a:rPr lang="en-US" sz="2800" dirty="0" smtClean="0"/>
              <a:t> </a:t>
            </a:r>
            <a:r>
              <a:rPr lang="en-US" sz="2800" dirty="0" err="1" smtClean="0"/>
              <a:t>orang</a:t>
            </a:r>
            <a:r>
              <a:rPr lang="en-US" sz="2800" dirty="0" smtClean="0"/>
              <a:t> </a:t>
            </a:r>
            <a:r>
              <a:rPr lang="en-US" sz="2800" dirty="0" err="1" smtClean="0"/>
              <a:t>utk</a:t>
            </a:r>
            <a:r>
              <a:rPr lang="en-US" sz="2800" dirty="0" smtClean="0"/>
              <a:t> </a:t>
            </a:r>
            <a:r>
              <a:rPr lang="en-US" sz="2800" dirty="0" err="1" smtClean="0"/>
              <a:t>memilih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: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STRUKTURAL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krn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pengaruh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struktur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sosial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sistem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kepartaian</a:t>
            </a:r>
            <a:r>
              <a:rPr lang="en-US" sz="2400" dirty="0" smtClean="0">
                <a:sym typeface="Wingdings" pitchFamily="2" charset="2"/>
              </a:rPr>
              <a:t>, </a:t>
            </a:r>
            <a:r>
              <a:rPr lang="en-US" sz="2400" dirty="0" err="1" smtClean="0">
                <a:sym typeface="Wingdings" pitchFamily="2" charset="2"/>
              </a:rPr>
              <a:t>sistem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pemilu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dll</a:t>
            </a:r>
            <a:endParaRPr lang="en-US" sz="2400" dirty="0" smtClean="0">
              <a:sym typeface="Wingdings" pitchFamily="2" charset="2"/>
            </a:endParaRPr>
          </a:p>
          <a:p>
            <a:pPr lvl="1"/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SOSIOLOGIS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krn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kesamaan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latarbelakang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sosial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dgn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kontestan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politik</a:t>
            </a:r>
            <a:endParaRPr lang="en-US" sz="2400" dirty="0" smtClean="0">
              <a:sym typeface="Wingdings" pitchFamily="2" charset="2"/>
            </a:endParaRPr>
          </a:p>
          <a:p>
            <a:pPr lvl="1"/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EKOLOGIS</a:t>
            </a:r>
            <a:r>
              <a:rPr lang="en-US" sz="2400" b="1" dirty="0" smtClean="0">
                <a:sym typeface="Wingdings" pitchFamily="2" charset="2"/>
              </a:rPr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krn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kesamaan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domisili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teritorial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dgn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kontestan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politik</a:t>
            </a:r>
            <a:endParaRPr lang="en-US" sz="2400" dirty="0" smtClean="0">
              <a:sym typeface="Wingdings" pitchFamily="2" charset="2"/>
            </a:endParaRPr>
          </a:p>
          <a:p>
            <a:pPr lvl="1"/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PSIKOLOGI SOSIAL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krn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persepsi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ikatan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emosional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terhadap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kontestan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politik</a:t>
            </a:r>
            <a:endParaRPr lang="en-US" sz="2400" dirty="0" smtClean="0">
              <a:sym typeface="Wingdings" pitchFamily="2" charset="2"/>
            </a:endParaRPr>
          </a:p>
          <a:p>
            <a:pPr lvl="1"/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RASIONAL</a:t>
            </a:r>
            <a:r>
              <a:rPr lang="en-US" sz="2400" dirty="0" smtClean="0">
                <a:sym typeface="Wingdings" pitchFamily="2" charset="2"/>
              </a:rPr>
              <a:t>  </a:t>
            </a:r>
            <a:r>
              <a:rPr lang="en-US" sz="2400" dirty="0" err="1" smtClean="0">
                <a:sym typeface="Wingdings" pitchFamily="2" charset="2"/>
              </a:rPr>
              <a:t>krn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kalkulasi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atas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manfaat</a:t>
            </a:r>
            <a:r>
              <a:rPr lang="en-US" sz="2400" dirty="0" smtClean="0">
                <a:sym typeface="Wingdings" pitchFamily="2" charset="2"/>
              </a:rPr>
              <a:t> program </a:t>
            </a:r>
            <a:r>
              <a:rPr lang="en-US" sz="2400" dirty="0" err="1" smtClean="0">
                <a:sym typeface="Wingdings" pitchFamily="2" charset="2"/>
              </a:rPr>
              <a:t>yg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ditawarkan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oleh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kontestan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politik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uevar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Rectangle 5"/>
          <p:cNvSpPr/>
          <p:nvPr/>
        </p:nvSpPr>
        <p:spPr>
          <a:xfrm>
            <a:off x="0" y="6248401"/>
            <a:ext cx="9144000" cy="461665"/>
          </a:xfrm>
          <a:prstGeom prst="rect">
            <a:avLst/>
          </a:prstGeom>
          <a:solidFill>
            <a:schemeClr val="dk1">
              <a:alpha val="76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r"/>
            <a:r>
              <a:rPr lang="id-ID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ing tha noize" pitchFamily="2" charset="0"/>
              </a:rPr>
              <a:t>w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ing tha noize" pitchFamily="2" charset="0"/>
              </a:rPr>
              <a:t>idya_wicaksono@yahoo.com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ing tha noize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 rot="21128076">
            <a:off x="72554" y="4797179"/>
            <a:ext cx="561772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ing tha noize" pitchFamily="2" charset="0"/>
              </a:rPr>
              <a:t>THANK YOU</a:t>
            </a:r>
            <a:endParaRPr lang="en-US" sz="8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ing tha noize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hedarkpaladin.com/images/anarchists%20in%20strret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427" y="1524000"/>
            <a:ext cx="8839200" cy="4876800"/>
          </a:xfrm>
          <a:solidFill>
            <a:schemeClr val="dk1">
              <a:alpha val="71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Aktivitas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yg</a:t>
            </a:r>
            <a:r>
              <a:rPr lang="id-ID" dirty="0" smtClean="0">
                <a:solidFill>
                  <a:schemeClr val="bg1"/>
                </a:solidFill>
              </a:rPr>
              <a:t> dilakukan olh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  <a:sym typeface="Wingdings" pitchFamily="2" charset="2"/>
              </a:rPr>
              <a:t>p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emerintah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&amp;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masyarakat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yang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berhubungan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dgn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proses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pembuatan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&amp;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pelaksanaan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keputusan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politik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</a:p>
          <a:p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Aktivitas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tsb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dikategorikan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menjadi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:</a:t>
            </a:r>
          </a:p>
          <a:p>
            <a:pPr lvl="1"/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Fungsi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Pemerintah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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dijalakan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oleh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warganegara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yg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memiliki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jabatan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pd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pemerintahan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(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suprastruktur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politik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)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dgn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cara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melaksanakan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kewenangan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pembuatan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dan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implementasi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keputusan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politik</a:t>
            </a:r>
            <a:endParaRPr lang="en-US" dirty="0" smtClean="0">
              <a:solidFill>
                <a:schemeClr val="bg1"/>
              </a:solidFill>
              <a:sym typeface="Wingdings" pitchFamily="2" charset="2"/>
            </a:endParaRPr>
          </a:p>
          <a:p>
            <a:pPr lvl="1"/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Fungsi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Politik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dijalankan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oleh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warganegara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sym typeface="Wingdings" pitchFamily="2" charset="2"/>
              </a:rPr>
              <a:t>biasa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(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infratsruktur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politik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)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dgn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cara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mempengaruhi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proses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pembuatan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&amp;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pelaksanaan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keputusan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sym typeface="Wingdings" pitchFamily="2" charset="2"/>
              </a:rPr>
              <a:t>politik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85800"/>
          </a:xfrm>
          <a:solidFill>
            <a:schemeClr val="tx2">
              <a:lumMod val="75000"/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PERILAKU POLITIK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bbc.co.uk/iplayer/images/episode/p0038x9t_640_3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792162"/>
          </a:xfr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TRADISIONAL VS BEHAVIORAL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1600200"/>
          <a:ext cx="8686800" cy="49530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689100"/>
                <a:gridCol w="6997700"/>
              </a:tblGrid>
              <a:tr h="6392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PENDEKATAN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FOKUS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922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TRADISIONAL</a:t>
                      </a:r>
                      <a:endParaRPr 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Pembahasan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Perilaku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Politik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hendaknya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lebih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ditujukan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kepada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tingkah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laku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lembaga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politik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sebab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individu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hanya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sekedar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pelaksana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yg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kecil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peran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dan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pengaruhnya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dalam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proses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pewujudan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tujuan-tujuan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ideologis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448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BEHAVIORAL</a:t>
                      </a:r>
                      <a:endParaRPr lang="en-US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700" dirty="0" err="1" smtClean="0"/>
                        <a:t>Pembahasan</a:t>
                      </a:r>
                      <a:r>
                        <a:rPr lang="en-US" sz="2700" dirty="0" smtClean="0"/>
                        <a:t> </a:t>
                      </a:r>
                      <a:r>
                        <a:rPr lang="en-US" sz="2700" dirty="0" err="1" smtClean="0"/>
                        <a:t>Perilaku</a:t>
                      </a:r>
                      <a:r>
                        <a:rPr lang="en-US" sz="2700" dirty="0" smtClean="0"/>
                        <a:t> </a:t>
                      </a:r>
                      <a:r>
                        <a:rPr lang="en-US" sz="2700" dirty="0" err="1" smtClean="0"/>
                        <a:t>Politik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seharusnya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menekankan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pada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aspek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tingkah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laku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individu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sebab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keputusan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lembaga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ditentukan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oleh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gagasan</a:t>
                      </a:r>
                      <a:r>
                        <a:rPr lang="en-US" sz="2700" baseline="0" dirty="0" smtClean="0"/>
                        <a:t>, </a:t>
                      </a:r>
                      <a:r>
                        <a:rPr lang="en-US" sz="2700" baseline="0" dirty="0" err="1" smtClean="0"/>
                        <a:t>aspirasi</a:t>
                      </a:r>
                      <a:r>
                        <a:rPr lang="en-US" sz="2700" baseline="0" dirty="0" smtClean="0"/>
                        <a:t>, bargaining, lobby &amp; </a:t>
                      </a:r>
                      <a:r>
                        <a:rPr lang="en-US" sz="2700" baseline="0" dirty="0" err="1" smtClean="0"/>
                        <a:t>kesepakatan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politik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yg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dibuat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oleh</a:t>
                      </a:r>
                      <a:r>
                        <a:rPr lang="en-US" sz="2700" baseline="0" dirty="0" smtClean="0"/>
                        <a:t> </a:t>
                      </a:r>
                      <a:r>
                        <a:rPr lang="en-US" sz="2700" baseline="0" dirty="0" err="1" smtClean="0"/>
                        <a:t>individu</a:t>
                      </a:r>
                      <a:endParaRPr lang="en-US" sz="2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bombshock.com/wp-content/uploads/2011/02/An-Introduction-to-the-Anarchist-Movement--300x1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685800"/>
            <a:ext cx="4343400" cy="6096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FAKTA EMPIRIS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5029200"/>
          </a:xfrm>
          <a:solidFill>
            <a:schemeClr val="dk1">
              <a:alpha val="64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800" dirty="0" err="1" smtClean="0"/>
              <a:t>Dalam</a:t>
            </a:r>
            <a:r>
              <a:rPr lang="en-US" sz="3800" dirty="0" smtClean="0"/>
              <a:t> </a:t>
            </a:r>
            <a:r>
              <a:rPr lang="en-US" sz="3800" dirty="0" err="1" smtClean="0"/>
              <a:t>kenyataannya</a:t>
            </a:r>
            <a:r>
              <a:rPr lang="en-US" sz="3800" dirty="0" smtClean="0"/>
              <a:t> </a:t>
            </a:r>
            <a:r>
              <a:rPr lang="en-US" sz="3800" dirty="0" err="1" smtClean="0"/>
              <a:t>lembaga</a:t>
            </a:r>
            <a:r>
              <a:rPr lang="en-US" sz="3800" dirty="0" smtClean="0"/>
              <a:t> </a:t>
            </a:r>
            <a:r>
              <a:rPr lang="en-US" sz="3800" dirty="0" err="1" smtClean="0"/>
              <a:t>politik</a:t>
            </a:r>
            <a:r>
              <a:rPr lang="en-US" sz="3800" dirty="0" smtClean="0"/>
              <a:t> </a:t>
            </a:r>
            <a:r>
              <a:rPr lang="en-US" sz="3800" dirty="0" err="1" smtClean="0"/>
              <a:t>dibentuk</a:t>
            </a:r>
            <a:r>
              <a:rPr lang="en-US" sz="3800" dirty="0" smtClean="0"/>
              <a:t> </a:t>
            </a:r>
            <a:r>
              <a:rPr lang="en-US" sz="3800" dirty="0" err="1" smtClean="0"/>
              <a:t>oleh</a:t>
            </a:r>
            <a:r>
              <a:rPr lang="en-US" sz="3800" dirty="0" smtClean="0"/>
              <a:t> </a:t>
            </a:r>
            <a:r>
              <a:rPr lang="en-US" sz="3800" dirty="0" err="1" smtClean="0"/>
              <a:t>individu-individu</a:t>
            </a:r>
            <a:r>
              <a:rPr lang="en-US" sz="3800" dirty="0" smtClean="0"/>
              <a:t> </a:t>
            </a:r>
            <a:r>
              <a:rPr lang="en-US" sz="3800" dirty="0" err="1" smtClean="0"/>
              <a:t>yg</a:t>
            </a:r>
            <a:r>
              <a:rPr lang="en-US" sz="3800" dirty="0" smtClean="0"/>
              <a:t> </a:t>
            </a:r>
            <a:r>
              <a:rPr lang="en-US" sz="3800" dirty="0" err="1" smtClean="0"/>
              <a:t>memiliki</a:t>
            </a:r>
            <a:r>
              <a:rPr lang="en-US" sz="3800" dirty="0" smtClean="0"/>
              <a:t> </a:t>
            </a:r>
            <a:r>
              <a:rPr lang="en-US" sz="3800" dirty="0" err="1" smtClean="0"/>
              <a:t>kesamaan</a:t>
            </a:r>
            <a:r>
              <a:rPr lang="en-US" sz="3800" dirty="0" smtClean="0"/>
              <a:t> </a:t>
            </a:r>
            <a:r>
              <a:rPr lang="en-US" sz="3800" dirty="0" err="1" smtClean="0"/>
              <a:t>ideologis</a:t>
            </a:r>
            <a:r>
              <a:rPr lang="en-US" sz="3800" dirty="0" smtClean="0"/>
              <a:t>, </a:t>
            </a:r>
            <a:r>
              <a:rPr lang="en-US" sz="3800" dirty="0" err="1" smtClean="0"/>
              <a:t>orientasi</a:t>
            </a:r>
            <a:r>
              <a:rPr lang="en-US" sz="3800" dirty="0" smtClean="0"/>
              <a:t>, </a:t>
            </a:r>
            <a:r>
              <a:rPr lang="en-US" sz="3800" dirty="0" err="1" smtClean="0"/>
              <a:t>motivasi</a:t>
            </a:r>
            <a:r>
              <a:rPr lang="en-US" sz="3800" dirty="0" smtClean="0"/>
              <a:t> &amp; </a:t>
            </a:r>
            <a:r>
              <a:rPr lang="en-US" sz="3800" dirty="0" err="1" smtClean="0"/>
              <a:t>pengalaman</a:t>
            </a:r>
            <a:r>
              <a:rPr lang="en-US" sz="3800" dirty="0" smtClean="0"/>
              <a:t> </a:t>
            </a:r>
            <a:r>
              <a:rPr lang="en-US" sz="3800" dirty="0" err="1" smtClean="0"/>
              <a:t>di</a:t>
            </a:r>
            <a:r>
              <a:rPr lang="en-US" sz="3800" dirty="0" smtClean="0"/>
              <a:t> </a:t>
            </a:r>
            <a:r>
              <a:rPr lang="en-US" sz="3800" dirty="0" err="1" smtClean="0"/>
              <a:t>masa</a:t>
            </a:r>
            <a:r>
              <a:rPr lang="en-US" sz="3800" dirty="0" smtClean="0"/>
              <a:t> </a:t>
            </a:r>
            <a:r>
              <a:rPr lang="en-US" sz="3800" dirty="0" err="1" smtClean="0"/>
              <a:t>lalu</a:t>
            </a:r>
            <a:endParaRPr lang="en-US" sz="3800" dirty="0" smtClean="0"/>
          </a:p>
          <a:p>
            <a:r>
              <a:rPr lang="en-US" sz="3800" dirty="0" err="1" smtClean="0"/>
              <a:t>Individu-individu</a:t>
            </a:r>
            <a:r>
              <a:rPr lang="en-US" sz="3800" dirty="0" smtClean="0"/>
              <a:t> </a:t>
            </a:r>
            <a:r>
              <a:rPr lang="en-US" sz="3800" dirty="0" err="1" smtClean="0"/>
              <a:t>dlm</a:t>
            </a:r>
            <a:r>
              <a:rPr lang="en-US" sz="3800" dirty="0" smtClean="0"/>
              <a:t> </a:t>
            </a:r>
            <a:r>
              <a:rPr lang="en-US" sz="3800" dirty="0" err="1" smtClean="0"/>
              <a:t>lembaga</a:t>
            </a:r>
            <a:r>
              <a:rPr lang="en-US" sz="3800" dirty="0" smtClean="0"/>
              <a:t> </a:t>
            </a:r>
            <a:r>
              <a:rPr lang="en-US" sz="3800" dirty="0" err="1" smtClean="0"/>
              <a:t>tsb</a:t>
            </a:r>
            <a:r>
              <a:rPr lang="en-US" sz="3800" dirty="0" smtClean="0"/>
              <a:t> </a:t>
            </a:r>
            <a:r>
              <a:rPr lang="en-US" sz="3800" dirty="0" err="1" smtClean="0"/>
              <a:t>saling</a:t>
            </a:r>
            <a:r>
              <a:rPr lang="en-US" sz="3800" dirty="0" smtClean="0"/>
              <a:t> </a:t>
            </a:r>
            <a:r>
              <a:rPr lang="en-US" sz="3800" dirty="0" err="1" smtClean="0"/>
              <a:t>berinteraksi</a:t>
            </a:r>
            <a:r>
              <a:rPr lang="en-US" sz="3800" dirty="0" smtClean="0"/>
              <a:t> &amp; </a:t>
            </a:r>
            <a:r>
              <a:rPr lang="en-US" sz="3800" dirty="0" err="1" smtClean="0"/>
              <a:t>menghasilkan</a:t>
            </a:r>
            <a:r>
              <a:rPr lang="en-US" sz="3800" dirty="0" smtClean="0"/>
              <a:t> </a:t>
            </a:r>
            <a:r>
              <a:rPr lang="en-US" sz="3800" dirty="0" err="1" smtClean="0"/>
              <a:t>keputusan</a:t>
            </a:r>
            <a:r>
              <a:rPr lang="en-US" sz="3800" dirty="0" smtClean="0"/>
              <a:t> </a:t>
            </a:r>
            <a:r>
              <a:rPr lang="en-US" sz="3800" dirty="0" err="1" smtClean="0"/>
              <a:t>bersama</a:t>
            </a:r>
            <a:r>
              <a:rPr lang="en-US" sz="3800" dirty="0" smtClean="0"/>
              <a:t> </a:t>
            </a:r>
            <a:r>
              <a:rPr lang="en-US" sz="3800" dirty="0" err="1" smtClean="0"/>
              <a:t>utk</a:t>
            </a:r>
            <a:r>
              <a:rPr lang="en-US" sz="3800" dirty="0" smtClean="0"/>
              <a:t> </a:t>
            </a:r>
            <a:r>
              <a:rPr lang="en-US" sz="3800" dirty="0" err="1" smtClean="0"/>
              <a:t>dilaksanakan</a:t>
            </a:r>
            <a:r>
              <a:rPr lang="en-US" sz="3800" dirty="0" smtClean="0"/>
              <a:t> </a:t>
            </a:r>
            <a:r>
              <a:rPr lang="en-US" sz="3800" dirty="0" err="1" smtClean="0"/>
              <a:t>shgg</a:t>
            </a:r>
            <a:r>
              <a:rPr lang="en-US" sz="3800" dirty="0" smtClean="0"/>
              <a:t> </a:t>
            </a:r>
            <a:r>
              <a:rPr lang="en-US" sz="3800" dirty="0" err="1" smtClean="0"/>
              <a:t>tujuan</a:t>
            </a:r>
            <a:r>
              <a:rPr lang="en-US" sz="3800" dirty="0" smtClean="0"/>
              <a:t> </a:t>
            </a:r>
            <a:r>
              <a:rPr lang="en-US" sz="3800" dirty="0" err="1" smtClean="0"/>
              <a:t>mereka</a:t>
            </a:r>
            <a:r>
              <a:rPr lang="en-US" sz="3800" dirty="0" smtClean="0"/>
              <a:t> </a:t>
            </a:r>
            <a:r>
              <a:rPr lang="en-US" sz="3800" dirty="0" err="1" smtClean="0"/>
              <a:t>dpt</a:t>
            </a:r>
            <a:r>
              <a:rPr lang="en-US" sz="3800" dirty="0" smtClean="0"/>
              <a:t> </a:t>
            </a:r>
            <a:r>
              <a:rPr lang="en-US" sz="3800" dirty="0" err="1" smtClean="0"/>
              <a:t>tercapai</a:t>
            </a:r>
            <a:endParaRPr lang="en-US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t0.gstatic.com/images?q=tbn:ANd9GcS2N7oWoRsY-YKCfFYWzJ1iWOneJjXzXYP5unm3BecKsT5oefqPL5h48UO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762000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MODEL PERILAKU POLITIK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9144000" cy="4343400"/>
          </a:xfrm>
          <a:solidFill>
            <a:srgbClr val="FF0000">
              <a:alpha val="87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Model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kombinasi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Psikologi,Pendekatan</a:t>
            </a:r>
            <a:r>
              <a:rPr lang="en-US" dirty="0" smtClean="0"/>
              <a:t> </a:t>
            </a:r>
            <a:r>
              <a:rPr lang="en-US" dirty="0" err="1" smtClean="0"/>
              <a:t>Struktural</a:t>
            </a:r>
            <a:r>
              <a:rPr lang="en-US" dirty="0" smtClean="0"/>
              <a:t> </a:t>
            </a:r>
            <a:r>
              <a:rPr lang="en-US" dirty="0" err="1" smtClean="0"/>
              <a:t>Fungsional</a:t>
            </a:r>
            <a:r>
              <a:rPr lang="en-US" dirty="0" smtClean="0"/>
              <a:t> &amp; </a:t>
            </a: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Struktural</a:t>
            </a:r>
            <a:r>
              <a:rPr lang="en-US" dirty="0" smtClean="0"/>
              <a:t> </a:t>
            </a:r>
            <a:r>
              <a:rPr lang="en-US" dirty="0" err="1" smtClean="0"/>
              <a:t>Konflik</a:t>
            </a:r>
            <a:endParaRPr lang="en-US" dirty="0" smtClean="0"/>
          </a:p>
          <a:p>
            <a:r>
              <a:rPr lang="en-US" dirty="0" smtClean="0"/>
              <a:t>Model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dibagi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tiga</a:t>
            </a:r>
            <a:r>
              <a:rPr lang="en-US" dirty="0" smtClean="0"/>
              <a:t> </a:t>
            </a:r>
            <a:r>
              <a:rPr lang="en-US" dirty="0" err="1" smtClean="0"/>
              <a:t>kategori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:</a:t>
            </a:r>
          </a:p>
          <a:p>
            <a:pPr marL="990600" lvl="1" indent="-533400"/>
            <a:r>
              <a:rPr lang="en-US" b="1" dirty="0" smtClean="0"/>
              <a:t>INDIVIDU AKTOR POLITIK</a:t>
            </a:r>
          </a:p>
          <a:p>
            <a:pPr marL="990600" lvl="1" indent="-533400"/>
            <a:r>
              <a:rPr lang="en-US" b="1" dirty="0" smtClean="0"/>
              <a:t>AGREGASI POLITIK</a:t>
            </a:r>
          </a:p>
          <a:p>
            <a:pPr marL="990600" lvl="1" indent="-533400"/>
            <a:r>
              <a:rPr lang="en-US" b="1" dirty="0" smtClean="0"/>
              <a:t>TIPOLOGI KEPRIBADIAN POLITIK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litikal lead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715962"/>
          </a:xfrm>
          <a:solidFill>
            <a:srgbClr val="FF0000">
              <a:alpha val="36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INDIVIDU AKTOR POLITIK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686800" cy="4525963"/>
          </a:xfrm>
          <a:solidFill>
            <a:schemeClr val="lt1">
              <a:alpha val="6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b="1" dirty="0" smtClean="0"/>
              <a:t>INDIVIDU AKTOR POLITIK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politisi</a:t>
            </a:r>
            <a:r>
              <a:rPr lang="en-US" dirty="0" smtClean="0"/>
              <a:t> (</a:t>
            </a:r>
            <a:r>
              <a:rPr lang="en-US" dirty="0" err="1" smtClean="0"/>
              <a:t>pemimpin</a:t>
            </a:r>
            <a:r>
              <a:rPr lang="en-US" dirty="0" smtClean="0"/>
              <a:t>), </a:t>
            </a:r>
            <a:r>
              <a:rPr lang="en-US" dirty="0" err="1" smtClean="0"/>
              <a:t>aktivis</a:t>
            </a:r>
            <a:r>
              <a:rPr lang="en-US" dirty="0" smtClean="0"/>
              <a:t> </a:t>
            </a:r>
            <a:r>
              <a:rPr lang="en-US" dirty="0" err="1" smtClean="0"/>
              <a:t>politik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warganegara</a:t>
            </a:r>
            <a:r>
              <a:rPr lang="en-US" dirty="0" smtClean="0"/>
              <a:t> </a:t>
            </a:r>
            <a:r>
              <a:rPr lang="en-US" dirty="0" err="1" smtClean="0"/>
              <a:t>biasa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Faktor</a:t>
            </a:r>
            <a:r>
              <a:rPr lang="en-US" dirty="0" smtClean="0"/>
              <a:t> yang </a:t>
            </a:r>
            <a:r>
              <a:rPr lang="en-US" dirty="0" err="1" smtClean="0"/>
              <a:t>memperngaruhi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b="1" dirty="0" smtClean="0"/>
              <a:t>INDIVIDU AKTOR POLITIK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lain:</a:t>
            </a:r>
          </a:p>
          <a:p>
            <a:pPr lvl="1"/>
            <a:r>
              <a:rPr lang="en-US" b="1" dirty="0" err="1" smtClean="0"/>
              <a:t>Lingkungan</a:t>
            </a:r>
            <a:r>
              <a:rPr lang="en-US" b="1" dirty="0" smtClean="0"/>
              <a:t> </a:t>
            </a:r>
            <a:r>
              <a:rPr lang="en-US" b="1" dirty="0" err="1" smtClean="0"/>
              <a:t>Sosial</a:t>
            </a:r>
            <a:r>
              <a:rPr lang="en-US" b="1" dirty="0" smtClean="0"/>
              <a:t> </a:t>
            </a:r>
            <a:r>
              <a:rPr lang="en-US" b="1" dirty="0" err="1" smtClean="0"/>
              <a:t>Politik</a:t>
            </a:r>
            <a:r>
              <a:rPr lang="en-US" b="1" dirty="0" smtClean="0"/>
              <a:t> 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Langsung</a:t>
            </a:r>
            <a:endParaRPr lang="en-US" b="1" dirty="0" smtClean="0">
              <a:sym typeface="Wingdings" pitchFamily="2" charset="2"/>
            </a:endParaRPr>
          </a:p>
          <a:p>
            <a:pPr lvl="1"/>
            <a:r>
              <a:rPr lang="en-US" b="1" dirty="0" err="1" smtClean="0">
                <a:sym typeface="Wingdings" pitchFamily="2" charset="2"/>
              </a:rPr>
              <a:t>Lingkungan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b="1" dirty="0" err="1" smtClean="0">
                <a:sym typeface="Wingdings" pitchFamily="2" charset="2"/>
              </a:rPr>
              <a:t>Sosial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b="1" dirty="0" err="1" smtClean="0">
                <a:sym typeface="Wingdings" pitchFamily="2" charset="2"/>
              </a:rPr>
              <a:t>Politik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b="1" dirty="0" err="1" smtClean="0">
                <a:sym typeface="Wingdings" pitchFamily="2" charset="2"/>
              </a:rPr>
              <a:t>Langsung</a:t>
            </a:r>
            <a:endParaRPr lang="en-US" b="1" dirty="0" smtClean="0">
              <a:sym typeface="Wingdings" pitchFamily="2" charset="2"/>
            </a:endParaRPr>
          </a:p>
          <a:p>
            <a:pPr lvl="1"/>
            <a:r>
              <a:rPr lang="en-US" b="1" dirty="0" err="1" smtClean="0">
                <a:sym typeface="Wingdings" pitchFamily="2" charset="2"/>
              </a:rPr>
              <a:t>Struktur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b="1" dirty="0" err="1" smtClean="0">
                <a:sym typeface="Wingdings" pitchFamily="2" charset="2"/>
              </a:rPr>
              <a:t>kepribadian</a:t>
            </a:r>
            <a:endParaRPr lang="en-US" b="1" dirty="0" smtClean="0">
              <a:sym typeface="Wingdings" pitchFamily="2" charset="2"/>
            </a:endParaRPr>
          </a:p>
          <a:p>
            <a:pPr lvl="1"/>
            <a:r>
              <a:rPr lang="en-US" b="1" dirty="0" err="1" smtClean="0">
                <a:sym typeface="Wingdings" pitchFamily="2" charset="2"/>
              </a:rPr>
              <a:t>Faktor</a:t>
            </a:r>
            <a:r>
              <a:rPr lang="id-ID" b="1" dirty="0" smtClean="0">
                <a:sym typeface="Wingdings" pitchFamily="2" charset="2"/>
              </a:rPr>
              <a:t> Personal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b="1" dirty="0" err="1" smtClean="0">
                <a:sym typeface="Wingdings" pitchFamily="2" charset="2"/>
              </a:rPr>
              <a:t>Langsung</a:t>
            </a:r>
            <a:r>
              <a:rPr lang="en-US" b="1" dirty="0" smtClean="0">
                <a:sym typeface="Wingdings" pitchFamily="2" charset="2"/>
              </a:rPr>
              <a:t> &amp; </a:t>
            </a:r>
            <a:r>
              <a:rPr lang="en-US" b="1" dirty="0" err="1" smtClean="0">
                <a:sym typeface="Wingdings" pitchFamily="2" charset="2"/>
              </a:rPr>
              <a:t>Tidak</a:t>
            </a:r>
            <a:r>
              <a:rPr lang="en-US" b="1" dirty="0" smtClean="0">
                <a:sym typeface="Wingdings" pitchFamily="2" charset="2"/>
              </a:rPr>
              <a:t> </a:t>
            </a:r>
            <a:r>
              <a:rPr lang="en-US" b="1" dirty="0" err="1" smtClean="0">
                <a:sym typeface="Wingdings" pitchFamily="2" charset="2"/>
              </a:rPr>
              <a:t>Langsung</a:t>
            </a:r>
            <a:endParaRPr lang="en-US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noliesradio.org/images/angela_davi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  <a:solidFill>
            <a:schemeClr val="lt1">
              <a:alpha val="53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/>
              <a:t>LANJUTAN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191000"/>
            <a:ext cx="8610600" cy="2514600"/>
          </a:xfrm>
          <a:solidFill>
            <a:schemeClr val="lt1">
              <a:alpha val="74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b="1" dirty="0" err="1" smtClean="0">
                <a:solidFill>
                  <a:schemeClr val="tx1"/>
                </a:solidFill>
                <a:sym typeface="Wingdings" pitchFamily="2" charset="2"/>
              </a:rPr>
              <a:t>Lingkungan</a:t>
            </a:r>
            <a:r>
              <a:rPr lang="en-US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sym typeface="Wingdings" pitchFamily="2" charset="2"/>
              </a:rPr>
              <a:t>Sosial</a:t>
            </a:r>
            <a:r>
              <a:rPr lang="en-US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sym typeface="Wingdings" pitchFamily="2" charset="2"/>
              </a:rPr>
              <a:t>Politik</a:t>
            </a:r>
            <a:r>
              <a:rPr lang="en-US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sym typeface="Wingdings" pitchFamily="2" charset="2"/>
              </a:rPr>
              <a:t>Tidak</a:t>
            </a:r>
            <a:r>
              <a:rPr lang="en-US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sym typeface="Wingdings" pitchFamily="2" charset="2"/>
              </a:rPr>
              <a:t>Langsung</a:t>
            </a:r>
            <a:r>
              <a:rPr lang="en-US" b="1" dirty="0" smtClean="0">
                <a:solidFill>
                  <a:schemeClr val="tx1"/>
                </a:solidFill>
                <a:sym typeface="Wingdings" pitchFamily="2" charset="2"/>
              </a:rPr>
              <a:t>  </a:t>
            </a:r>
            <a:r>
              <a:rPr lang="en-US" b="1" dirty="0" err="1" smtClean="0">
                <a:solidFill>
                  <a:schemeClr val="tx1"/>
                </a:solidFill>
                <a:sym typeface="Wingdings" pitchFamily="2" charset="2"/>
              </a:rPr>
              <a:t>sistem</a:t>
            </a:r>
            <a:r>
              <a:rPr lang="en-US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sym typeface="Wingdings" pitchFamily="2" charset="2"/>
              </a:rPr>
              <a:t>politik</a:t>
            </a:r>
            <a:r>
              <a:rPr lang="en-US" b="1" dirty="0" smtClean="0">
                <a:solidFill>
                  <a:schemeClr val="tx1"/>
                </a:solidFill>
                <a:sym typeface="Wingdings" pitchFamily="2" charset="2"/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  <a:sym typeface="Wingdings" pitchFamily="2" charset="2"/>
              </a:rPr>
              <a:t>sistem</a:t>
            </a:r>
            <a:r>
              <a:rPr lang="en-US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sym typeface="Wingdings" pitchFamily="2" charset="2"/>
              </a:rPr>
              <a:t>ekonomi</a:t>
            </a:r>
            <a:r>
              <a:rPr lang="en-US" b="1" dirty="0" smtClean="0">
                <a:solidFill>
                  <a:schemeClr val="tx1"/>
                </a:solidFill>
                <a:sym typeface="Wingdings" pitchFamily="2" charset="2"/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  <a:sym typeface="Wingdings" pitchFamily="2" charset="2"/>
              </a:rPr>
              <a:t>sistem</a:t>
            </a:r>
            <a:r>
              <a:rPr lang="en-US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sym typeface="Wingdings" pitchFamily="2" charset="2"/>
              </a:rPr>
              <a:t>budaya</a:t>
            </a:r>
            <a:r>
              <a:rPr lang="en-US" b="1" dirty="0" smtClean="0">
                <a:solidFill>
                  <a:schemeClr val="tx1"/>
                </a:solidFill>
                <a:sym typeface="Wingdings" pitchFamily="2" charset="2"/>
              </a:rPr>
              <a:t> &amp; media </a:t>
            </a:r>
            <a:r>
              <a:rPr lang="en-US" b="1" dirty="0" err="1" smtClean="0">
                <a:solidFill>
                  <a:schemeClr val="tx1"/>
                </a:solidFill>
                <a:sym typeface="Wingdings" pitchFamily="2" charset="2"/>
              </a:rPr>
              <a:t>massa</a:t>
            </a:r>
            <a:endParaRPr lang="en-US" b="1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342900" lvl="1" indent="-342900"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 b="1" dirty="0" err="1" smtClean="0">
                <a:solidFill>
                  <a:schemeClr val="tx1"/>
                </a:solidFill>
                <a:sym typeface="Wingdings" pitchFamily="2" charset="2"/>
              </a:rPr>
              <a:t>Lingkungan</a:t>
            </a:r>
            <a:r>
              <a:rPr lang="en-US" sz="3200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  <a:sym typeface="Wingdings" pitchFamily="2" charset="2"/>
              </a:rPr>
              <a:t>Sosial</a:t>
            </a:r>
            <a:r>
              <a:rPr lang="en-US" sz="3200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  <a:sym typeface="Wingdings" pitchFamily="2" charset="2"/>
              </a:rPr>
              <a:t>Politik</a:t>
            </a:r>
            <a:r>
              <a:rPr lang="en-US" sz="3200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  <a:sym typeface="Wingdings" pitchFamily="2" charset="2"/>
              </a:rPr>
              <a:t>Langsung</a:t>
            </a:r>
            <a:r>
              <a:rPr lang="en-US" sz="3200" b="1" dirty="0" smtClean="0">
                <a:solidFill>
                  <a:schemeClr val="tx1"/>
                </a:solidFill>
                <a:sym typeface="Wingdings" pitchFamily="2" charset="2"/>
              </a:rPr>
              <a:t>  </a:t>
            </a:r>
            <a:r>
              <a:rPr lang="en-US" sz="3200" b="1" dirty="0" err="1" smtClean="0">
                <a:solidFill>
                  <a:schemeClr val="tx1"/>
                </a:solidFill>
                <a:sym typeface="Wingdings" pitchFamily="2" charset="2"/>
              </a:rPr>
              <a:t>Keluarga</a:t>
            </a:r>
            <a:r>
              <a:rPr lang="en-US" sz="3200" b="1" dirty="0" smtClean="0">
                <a:solidFill>
                  <a:schemeClr val="tx1"/>
                </a:solidFill>
                <a:sym typeface="Wingdings" pitchFamily="2" charset="2"/>
              </a:rPr>
              <a:t>, Agama, </a:t>
            </a:r>
            <a:r>
              <a:rPr lang="en-US" sz="3200" b="1" dirty="0" err="1" smtClean="0">
                <a:solidFill>
                  <a:schemeClr val="tx1"/>
                </a:solidFill>
                <a:sym typeface="Wingdings" pitchFamily="2" charset="2"/>
              </a:rPr>
              <a:t>Sekolah</a:t>
            </a:r>
            <a:r>
              <a:rPr lang="en-US" sz="3200" b="1" dirty="0" smtClean="0">
                <a:solidFill>
                  <a:schemeClr val="tx1"/>
                </a:solidFill>
                <a:sym typeface="Wingdings" pitchFamily="2" charset="2"/>
              </a:rPr>
              <a:t> &amp; </a:t>
            </a:r>
            <a:r>
              <a:rPr lang="en-US" sz="3200" b="1" dirty="0" err="1" smtClean="0">
                <a:solidFill>
                  <a:schemeClr val="tx1"/>
                </a:solidFill>
                <a:sym typeface="Wingdings" pitchFamily="2" charset="2"/>
              </a:rPr>
              <a:t>Kelompok</a:t>
            </a:r>
            <a:r>
              <a:rPr lang="en-US" sz="3200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  <a:sym typeface="Wingdings" pitchFamily="2" charset="2"/>
              </a:rPr>
              <a:t>Pergaulan</a:t>
            </a:r>
            <a:endParaRPr lang="en-US" sz="3200" b="1" dirty="0" smtClean="0">
              <a:solidFill>
                <a:schemeClr val="tx1"/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galerisaham.com/wp-content/uploads/CNBC_Greece_defaults_9-475x3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2162"/>
          </a:xfrm>
          <a:solidFill>
            <a:srgbClr val="FF0000">
              <a:alpha val="63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LANJUTAN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410200"/>
          </a:xfrm>
          <a:solidFill>
            <a:schemeClr val="lt1">
              <a:alpha val="6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err="1" smtClean="0"/>
              <a:t>Struktur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tercermin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tiga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basis </a:t>
            </a:r>
            <a:r>
              <a:rPr lang="en-US" dirty="0" err="1" smtClean="0">
                <a:sym typeface="Wingdings" pitchFamily="2" charset="2"/>
              </a:rPr>
              <a:t>fungsional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sikap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KEPENTINGAN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Penilaian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seseorang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terhadap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objek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ditentukan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oleh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minat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kebutuhan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terhadap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objek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tsb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b="1" dirty="0" smtClean="0"/>
              <a:t>ADAPTASI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Penilaian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seseorang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terhadap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objek</a:t>
            </a:r>
            <a:r>
              <a:rPr lang="en-US" dirty="0" smtClean="0">
                <a:sym typeface="Wingdings" pitchFamily="2" charset="2"/>
              </a:rPr>
              <a:t>  </a:t>
            </a:r>
            <a:r>
              <a:rPr lang="en-US" dirty="0" err="1" smtClean="0">
                <a:sym typeface="Wingdings" pitchFamily="2" charset="2"/>
              </a:rPr>
              <a:t>dipengaruhi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oleh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keinginan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utk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melakukan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harmonisasi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dgn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objek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tersebut</a:t>
            </a:r>
            <a:r>
              <a:rPr lang="en-US" dirty="0" smtClean="0">
                <a:sym typeface="Wingdings" pitchFamily="2" charset="2"/>
              </a:rPr>
              <a:t>  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b="1" dirty="0" smtClean="0"/>
              <a:t>EKSTERNALISASI &amp; PERTAHANAN DIRI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Penilaian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seseorang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terhadap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objek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dipengaruhi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oleh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tekanan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atau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konflik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yg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muncul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faktor</a:t>
            </a:r>
            <a:r>
              <a:rPr lang="en-US" dirty="0" smtClean="0">
                <a:sym typeface="Wingdings" pitchFamily="2" charset="2"/>
              </a:rPr>
              <a:t> internal </a:t>
            </a:r>
            <a:r>
              <a:rPr lang="en-US" dirty="0" err="1" smtClean="0">
                <a:sym typeface="Wingdings" pitchFamily="2" charset="2"/>
              </a:rPr>
              <a:t>maupun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eksternal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individu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tsb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971</Words>
  <Application>Microsoft Office PowerPoint</Application>
  <PresentationFormat>On-screen Show (4:3)</PresentationFormat>
  <Paragraphs>158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ILMU POLITIK</vt:lpstr>
      <vt:lpstr>SKEMA PEMBAHASAN</vt:lpstr>
      <vt:lpstr>PERILAKU POLITIK</vt:lpstr>
      <vt:lpstr>TRADISIONAL VS BEHAVIORAL</vt:lpstr>
      <vt:lpstr>FAKTA EMPIRIS</vt:lpstr>
      <vt:lpstr>MODEL PERILAKU POLITIK</vt:lpstr>
      <vt:lpstr>INDIVIDU AKTOR POLITIK</vt:lpstr>
      <vt:lpstr>LANJUTAN</vt:lpstr>
      <vt:lpstr>LANJUTAN</vt:lpstr>
      <vt:lpstr>LANJUTAN</vt:lpstr>
      <vt:lpstr>AGREGASI POLITIK</vt:lpstr>
      <vt:lpstr>TIPOLOGI KEPRIBADIAN POLITIK</vt:lpstr>
      <vt:lpstr>PARTISIPASI POLITIK</vt:lpstr>
      <vt:lpstr>JENIS PARTISIPASI POLITIK</vt:lpstr>
      <vt:lpstr>BENTUK PARTISIPASI POLITIK</vt:lpstr>
      <vt:lpstr>PENGGOLONGAN PARTISIPASI POLITIK</vt:lpstr>
      <vt:lpstr>Slide 17</vt:lpstr>
      <vt:lpstr>Slide 18</vt:lpstr>
      <vt:lpstr>PARTISIPASI POLITIK DALAM DIMENSI STRATIFIKASI SOSIAL</vt:lpstr>
      <vt:lpstr>FAKTOR PENENTU PARTISIPASI</vt:lpstr>
      <vt:lpstr>SPEKTRUM REZIM PEMERINTAHAN</vt:lpstr>
      <vt:lpstr>PERILAKU MEMILIH</vt:lpstr>
      <vt:lpstr>Slide 23</vt:lpstr>
    </vt:vector>
  </TitlesOfParts>
  <Company>TeAm DiGiT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DiGiT</dc:creator>
  <cp:lastModifiedBy>Acer</cp:lastModifiedBy>
  <cp:revision>40</cp:revision>
  <dcterms:created xsi:type="dcterms:W3CDTF">2011-10-09T04:03:49Z</dcterms:created>
  <dcterms:modified xsi:type="dcterms:W3CDTF">2012-06-20T13:55:25Z</dcterms:modified>
</cp:coreProperties>
</file>