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3"/>
    <p:sldId id="261" r:id="rId4"/>
    <p:sldId id="277" r:id="rId5"/>
    <p:sldId id="301" r:id="rId6"/>
    <p:sldId id="304" r:id="rId7"/>
    <p:sldId id="303" r:id="rId8"/>
    <p:sldId id="305" r:id="rId9"/>
    <p:sldId id="302" r:id="rId10"/>
    <p:sldId id="306" r:id="rId11"/>
    <p:sldId id="307" r:id="rId12"/>
    <p:sldId id="285" r:id="rId13"/>
    <p:sldId id="278" r:id="rId14"/>
    <p:sldId id="279" r:id="rId15"/>
    <p:sldId id="270" r:id="rId16"/>
    <p:sldId id="271" r:id="rId17"/>
  </p:sldIdLst>
  <p:sldSz cx="9903460" cy="6858000" type="A4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ppyiness" initials="h" lastIdx="1" clrIdx="0"/>
  <p:cmAuthor id="2" name="msi" initials="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159"/>
        <p:guide pos="311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handoutMaster" Target="handoutMasters/handoutMaster1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58585" y="1279525"/>
            <a:ext cx="498848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596265" y="901065"/>
            <a:ext cx="8676640" cy="2447925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596900" y="4388485"/>
            <a:ext cx="8736330" cy="929005"/>
          </a:xfrm>
        </p:spPr>
        <p:txBody>
          <a:bodyPr>
            <a:normAutofit/>
          </a:bodyPr>
          <a:lstStyle>
            <a:lvl1pPr marL="0" indent="0" algn="ctr">
              <a:buNone/>
              <a:defRPr sz="4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80873" y="551543"/>
            <a:ext cx="8541855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3505" y="6176645"/>
            <a:ext cx="9695815" cy="544830"/>
          </a:xfrm>
        </p:spPr>
        <p:txBody>
          <a:bodyPr lIns="0" tIns="0" rIns="0" bIns="0" anchor="t" anchorCtr="0">
            <a:normAutofit/>
          </a:bodyPr>
          <a:lstStyle>
            <a:lvl1pPr algn="r">
              <a:defRPr sz="4400" b="0">
                <a:effectLst/>
                <a:latin typeface="微軟正黑體" panose="020B0604030504040204" charset="-120"/>
                <a:ea typeface="微軟正黑體" panose="020B0604030504040204" charset="-12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3505" y="179070"/>
            <a:ext cx="9695180" cy="591756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1pPr>
            <a:lvl2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2pPr>
            <a:lvl3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3pPr>
            <a:lvl4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4pPr>
            <a:lvl5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微軟正黑體" panose="020B0604030504040204" charset="-120"/>
                <a:ea typeface="微軟正黑體" panose="020B0604030504040204" charset="-12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7084060" y="0"/>
            <a:ext cx="2819400" cy="365125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14" y="3751117"/>
            <a:ext cx="5947318" cy="811357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14" y="4610028"/>
            <a:ext cx="5947318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26129" y="258445"/>
            <a:ext cx="8541855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26129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58954" y="1825625"/>
            <a:ext cx="420903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62" y="365125"/>
            <a:ext cx="8541855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62" y="1744961"/>
            <a:ext cx="41896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62" y="2615609"/>
            <a:ext cx="41896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698" y="1744961"/>
            <a:ext cx="421032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698" y="2615609"/>
            <a:ext cx="4210320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0873" y="2766219"/>
            <a:ext cx="8541855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525355" y="127000"/>
            <a:ext cx="3383405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210980" y="766354"/>
            <a:ext cx="4725472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29481" y="2057400"/>
            <a:ext cx="3383405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980459" y="365125"/>
            <a:ext cx="1242268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73" y="365125"/>
            <a:ext cx="721321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59080" y="264160"/>
            <a:ext cx="9385935" cy="5327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59715" y="922655"/>
            <a:ext cx="9385300" cy="5798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73" y="6356350"/>
            <a:ext cx="222831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568" y="6356350"/>
            <a:ext cx="3342465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25" y="6356350"/>
            <a:ext cx="2819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charset="-120"/>
          <a:ea typeface="微軟正黑體" panose="020B060403050404020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slide" Target="slide14.xml"/><Relationship Id="rId7" Type="http://schemas.openxmlformats.org/officeDocument/2006/relationships/slide" Target="slide12.xml"/><Relationship Id="rId6" Type="http://schemas.openxmlformats.org/officeDocument/2006/relationships/slide" Target="slide11.xml"/><Relationship Id="rId5" Type="http://schemas.openxmlformats.org/officeDocument/2006/relationships/slide" Target="slide10.xml"/><Relationship Id="rId4" Type="http://schemas.openxmlformats.org/officeDocument/2006/relationships/slide" Target="slide8.xml"/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slide" Target="slide2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p>
            <a:r>
              <a:t>06	</a:t>
            </a:r>
            <a:r>
              <a:rPr lang="en-US"/>
              <a:t> </a:t>
            </a:r>
            <a:r>
              <a:t>10/15</a:t>
            </a:r>
            <a:br/>
            <a:r>
              <a:t>探索我的人際圈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r>
              <a:rPr lang="zh-TW" altLang="zh-CN"/>
              <a:t>說明</a:t>
            </a:r>
            <a:endParaRPr lang="zh-TW" altLang="zh-CN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感恩問候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選一位貴人或重要的人</a:t>
            </a:r>
            <a:r>
              <a:rPr lang="zh-TW" altLang="zh-CN"/>
              <a:t>。</a:t>
            </a:r>
            <a:endParaRPr lang="zh-TW" altLang="zh-CN"/>
          </a:p>
          <a:p>
            <a:r>
              <a:rPr lang="zh-TW" altLang="zh-CN"/>
              <a:t>請打電話向他表達感恩或謝意。</a:t>
            </a:r>
            <a:endParaRPr lang="zh-TW" altLang="zh-CN"/>
          </a:p>
          <a:p>
            <a:pPr lvl="1"/>
            <a:r>
              <a:rPr lang="zh-TW" altLang="zh-CN"/>
              <a:t>若壓力太大，可以寫在紙上給他。</a:t>
            </a:r>
            <a:endParaRPr lang="zh-TW" altLang="zh-CN"/>
          </a:p>
          <a:p>
            <a:pPr lvl="0"/>
            <a:r>
              <a:rPr lang="zh-TW" altLang="zh-CN"/>
              <a:t>做完後，請與夥伴分享此刻的心情感受。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討論課外實踐課程的點子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CN" altLang="en-US">
                <a:sym typeface="+mn-ea"/>
              </a:rPr>
              <a:t>10/29	正向人際的實踐-助人A </a:t>
            </a:r>
            <a:r>
              <a:rPr lang="en-US" altLang="zh-CN">
                <a:sym typeface="+mn-ea"/>
              </a:rPr>
              <a:t>&amp;</a:t>
            </a:r>
            <a:r>
              <a:rPr lang="zh-CN" altLang="en-US">
                <a:sym typeface="+mn-ea"/>
              </a:rPr>
              <a:t> 11/12	正向人際的實踐-助人B </a:t>
            </a:r>
            <a:r>
              <a:rPr lang="en-US" altLang="zh-CN">
                <a:sym typeface="+mn-ea"/>
              </a:rPr>
              <a:t>  </a:t>
            </a:r>
            <a:r>
              <a:rPr lang="zh-TW" altLang="en-US">
                <a:sym typeface="+mn-ea"/>
              </a:rPr>
              <a:t>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TW" altLang="zh-CN">
                <a:sym typeface="+mn-ea"/>
              </a:rPr>
              <a:t>』</a:t>
            </a:r>
            <a:endParaRPr lang="zh-TW" altLang="zh-CN"/>
          </a:p>
          <a:p>
            <a:pPr lvl="1"/>
            <a:r>
              <a:rPr lang="zh-CN" altLang="en-US">
                <a:sym typeface="+mn-ea"/>
              </a:rPr>
              <a:t>實作課程，可在這天以前先進行</a:t>
            </a:r>
            <a:r>
              <a:rPr lang="zh-TW" altLang="zh-CN">
                <a:sym typeface="+mn-ea"/>
              </a:rPr>
              <a:t>。</a:t>
            </a:r>
            <a:r>
              <a:rPr lang="x-none" altLang="zh-TW">
                <a:sym typeface="+mn-ea"/>
              </a:rPr>
              <a:t>(</a:t>
            </a:r>
            <a:r>
              <a:rPr lang="zh-TW" altLang="x-none">
                <a:sym typeface="+mn-ea"/>
              </a:rPr>
              <a:t>全組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請在11/19日交全組的助人經驗報告</a:t>
            </a:r>
            <a:r>
              <a:rPr lang="zh-TW" altLang="zh-CN">
                <a:sym typeface="+mn-ea"/>
              </a:rPr>
              <a:t>。</a:t>
            </a:r>
            <a:r>
              <a:rPr lang="en-US" altLang="zh-TW">
                <a:sym typeface="+mn-ea"/>
              </a:rPr>
              <a:t>(</a:t>
            </a:r>
            <a:r>
              <a:rPr lang="zh-TW" altLang="en-US">
                <a:sym typeface="+mn-ea"/>
              </a:rPr>
              <a:t>每人</a:t>
            </a:r>
            <a:r>
              <a:rPr lang="en-US" altLang="zh-TW">
                <a:sym typeface="+mn-ea"/>
              </a:rPr>
              <a:t>)</a:t>
            </a:r>
            <a:endParaRPr lang="zh-CN" altLang="en-US"/>
          </a:p>
          <a:p>
            <a:pPr lvl="0"/>
            <a:r>
              <a:rPr lang="zh-CN" altLang="en-US">
                <a:sym typeface="+mn-ea"/>
              </a:rPr>
              <a:t>12/31	體驗休閒活動帶來的正向情緒 『</a:t>
            </a:r>
            <a:r>
              <a:rPr lang="zh-CN" altLang="en-US">
                <a:highlight>
                  <a:srgbClr val="FFFF00"/>
                </a:highlight>
                <a:sym typeface="+mn-ea"/>
              </a:rPr>
              <a:t>免上課</a:t>
            </a:r>
            <a:r>
              <a:rPr lang="zh-CN" altLang="en-US">
                <a:sym typeface="+mn-ea"/>
              </a:rPr>
              <a:t>』 </a:t>
            </a:r>
            <a:endParaRPr lang="zh-CN" altLang="en-US"/>
          </a:p>
          <a:p>
            <a:pPr lvl="1"/>
            <a:r>
              <a:rPr lang="zh-CN" altLang="en-US">
                <a:sym typeface="+mn-ea"/>
              </a:rPr>
              <a:t>實作課程，可在這天以前先進行。(全組)</a:t>
            </a:r>
            <a:endParaRPr lang="zh-CN" altLang="en-US">
              <a:sym typeface="+mn-ea"/>
            </a:endParaRPr>
          </a:p>
          <a:p>
            <a:pPr lvl="1"/>
            <a:r>
              <a:rPr lang="zh-CN" altLang="en-US">
                <a:sym typeface="+mn-ea"/>
              </a:rPr>
              <a:t>請在這天以前交全組休閒經驗報告</a:t>
            </a:r>
            <a:r>
              <a:rPr lang="zh-TW" altLang="zh-CN">
                <a:sym typeface="+mn-ea"/>
              </a:rPr>
              <a:t>。(每人)</a:t>
            </a:r>
            <a:endParaRPr lang="zh-TW" altLang="zh-CN"/>
          </a:p>
          <a:p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lvl="0"/>
            <a:r>
              <a:rPr lang="zh-TW" altLang="zh-CN">
                <a:sym typeface="+mn-ea"/>
              </a:rPr>
              <a:t>頁首請先註明「組別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編號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姓名</a:t>
            </a:r>
            <a:r>
              <a:rPr lang="en-US" altLang="zh-TW">
                <a:sym typeface="+mn-ea"/>
              </a:rPr>
              <a:t>-</a:t>
            </a:r>
            <a:r>
              <a:rPr lang="zh-TW" altLang="en-US">
                <a:sym typeface="+mn-ea"/>
              </a:rPr>
              <a:t>課程表現自評分」</a:t>
            </a:r>
            <a:endParaRPr lang="zh-TW" altLang="en-US"/>
          </a:p>
          <a:p>
            <a:pPr lvl="1"/>
            <a:r>
              <a:rPr lang="zh-CN" altLang="en-US">
                <a:sym typeface="+mn-ea"/>
              </a:rPr>
              <a:t>課程表現自評分</a:t>
            </a:r>
            <a:endParaRPr lang="zh-CN" altLang="en-US"/>
          </a:p>
          <a:p>
            <a:pPr lvl="2"/>
            <a:r>
              <a:rPr lang="zh-TW" altLang="zh-CN">
                <a:sym typeface="+mn-ea"/>
              </a:rPr>
              <a:t>評估自己本課程的表現情況</a:t>
            </a:r>
            <a:endParaRPr lang="zh-TW" altLang="zh-CN"/>
          </a:p>
          <a:p>
            <a:pPr lvl="2"/>
            <a:r>
              <a:rPr lang="zh-TW" altLang="zh-CN">
                <a:sym typeface="+mn-ea"/>
              </a:rPr>
              <a:t>最高</a:t>
            </a:r>
            <a:r>
              <a:rPr lang="en-US" altLang="zh-TW">
                <a:sym typeface="+mn-ea"/>
              </a:rPr>
              <a:t>10</a:t>
            </a:r>
            <a:r>
              <a:rPr lang="zh-TW" altLang="en-US">
                <a:sym typeface="+mn-ea"/>
              </a:rPr>
              <a:t>分，最低</a:t>
            </a:r>
            <a:r>
              <a:rPr lang="en-US" altLang="zh-TW">
                <a:sym typeface="+mn-ea"/>
              </a:rPr>
              <a:t>1</a:t>
            </a:r>
            <a:r>
              <a:rPr lang="zh-TW" altLang="en-US">
                <a:sym typeface="+mn-ea"/>
              </a:rPr>
              <a:t>分</a:t>
            </a:r>
            <a:endParaRPr lang="zh-CN" altLang="en-US"/>
          </a:p>
          <a:p>
            <a:r>
              <a:rPr lang="zh-TW" altLang="zh-CN"/>
              <a:t>忘了帶紙的同學，下次</a:t>
            </a:r>
            <a:r>
              <a:rPr lang="zh-CN" altLang="en-US"/>
              <a:t>請自備A4白紙</a:t>
            </a:r>
            <a:r>
              <a:rPr lang="zh-TW" altLang="zh-CN"/>
              <a:t>。</a:t>
            </a:r>
            <a:endParaRPr lang="zh-TW" altLang="zh-CN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個人課程心得書寫(發現、啟發、詮譯)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72410" y="171450"/>
            <a:ext cx="4359275" cy="58413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p>
            <a:pPr algn="l"/>
            <a:r>
              <a:rPr lang="zh-CN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組別-編號-姓名-課程表現自評分</a:t>
            </a:r>
            <a:endParaRPr lang="zh-CN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05505" y="2538095"/>
            <a:ext cx="320230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/>
              <a:t>心得書寫(發現、啟發、詮譯)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課程結束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en-US"/>
              <a:t>請將個人編號，補寫進用「筆」寫上自己的姓名與組別之後，再將個人的名牌裝好。</a:t>
            </a:r>
            <a:endParaRPr lang="zh-TW" altLang="en-US"/>
          </a:p>
          <a:p>
            <a:r>
              <a:rPr lang="zh-TW" altLang="en-US"/>
              <a:t>各人心得己寫完的同學，請將名牌與心得委託給仍在寫的同學集中後就可以先行下課。</a:t>
            </a:r>
            <a:endParaRPr lang="zh-TW" altLang="en-US"/>
          </a:p>
          <a:p>
            <a:r>
              <a:rPr lang="zh-TW" altLang="en-US"/>
              <a:t>各組最後一名同學請將全組的心得報告、名牌依編號集中收集後，再依組別交予老師。</a:t>
            </a:r>
            <a:endParaRPr lang="zh-TW" altLang="en-US"/>
          </a:p>
          <a:p>
            <a:r>
              <a:rPr lang="zh-TW" altLang="en-US"/>
              <a:t>每次上課時，請領取各組名牌後，再請組員們別在自己的身上。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課程目錄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>
                <a:hlinkClick r:id="rId1" action="ppaction://hlinksldjump"/>
              </a:rPr>
              <a:t>課程開始</a:t>
            </a:r>
            <a:endParaRPr lang="zh-TW" altLang="zh-CN"/>
          </a:p>
          <a:p>
            <a:r>
              <a:rPr lang="zh-TW" altLang="zh-CN"/>
              <a:t>人際圈中的「</a:t>
            </a:r>
            <a:r>
              <a:rPr lang="zh-TW" altLang="zh-CN">
                <a:hlinkClick r:id="rId2" tooltip="" action="ppaction://hlinksldjump"/>
              </a:rPr>
              <a:t>我</a:t>
            </a:r>
            <a:r>
              <a:rPr lang="zh-TW" altLang="zh-CN"/>
              <a:t>」</a:t>
            </a:r>
            <a:endParaRPr lang="zh-TW" altLang="zh-CN"/>
          </a:p>
          <a:p>
            <a:r>
              <a:rPr lang="zh-TW" altLang="zh-CN"/>
              <a:t>人際圈中的「</a:t>
            </a:r>
            <a:r>
              <a:rPr lang="zh-TW" altLang="zh-CN">
                <a:hlinkClick r:id="rId3" tooltip="" action="ppaction://hlinksldjump"/>
              </a:rPr>
              <a:t>貴人</a:t>
            </a:r>
            <a:r>
              <a:rPr lang="zh-TW" altLang="zh-CN"/>
              <a:t>」</a:t>
            </a:r>
            <a:endParaRPr lang="zh-TW" altLang="zh-CN"/>
          </a:p>
          <a:p>
            <a:r>
              <a:rPr lang="zh-TW" altLang="zh-CN"/>
              <a:t>人際圈中的「</a:t>
            </a:r>
            <a:r>
              <a:rPr lang="zh-TW" altLang="zh-CN">
                <a:hlinkClick r:id="rId4" tooltip="" action="ppaction://hlinksldjump"/>
              </a:rPr>
              <a:t>重要的人</a:t>
            </a:r>
            <a:r>
              <a:rPr lang="zh-TW" altLang="zh-CN"/>
              <a:t>」</a:t>
            </a:r>
            <a:endParaRPr lang="zh-TW" altLang="zh-CN"/>
          </a:p>
          <a:p>
            <a:r>
              <a:rPr lang="zh-TW" altLang="zh-CN">
                <a:hlinkClick r:id="rId5" tooltip="" action="ppaction://hlinksldjump"/>
              </a:rPr>
              <a:t>感恩問候</a:t>
            </a:r>
            <a:endParaRPr lang="zh-TW" altLang="zh-CN"/>
          </a:p>
          <a:p>
            <a:r>
              <a:rPr lang="zh-TW" altLang="zh-CN">
                <a:hlinkClick r:id="rId6" action="ppaction://hlinksldjump"/>
              </a:rPr>
              <a:t>討論課外實踐課程的點子</a:t>
            </a:r>
            <a:endParaRPr lang="zh-TW" altLang="zh-CN"/>
          </a:p>
          <a:p>
            <a:r>
              <a:rPr lang="zh-TW" altLang="zh-CN">
                <a:hlinkClick r:id="rId7" action="ppaction://hlinksldjump"/>
              </a:rPr>
              <a:t>個人課程心得書寫(發現、啟發、詮譯)</a:t>
            </a:r>
            <a:endParaRPr lang="zh-TW" altLang="zh-CN"/>
          </a:p>
          <a:p>
            <a:r>
              <a:rPr lang="zh-TW" altLang="zh-CN">
                <a:hlinkClick r:id="rId8" action="ppaction://hlinksldjump"/>
              </a:rPr>
              <a:t>課程結束</a:t>
            </a:r>
            <a:endParaRPr lang="zh-TW" altLang="zh-C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TW" altLang="zh-CN"/>
              <a:t>課程開始</a:t>
            </a:r>
            <a:endParaRPr lang="zh-TW" alt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請</a:t>
            </a:r>
            <a:r>
              <a:rPr lang="zh-TW" altLang="zh-CN"/>
              <a:t>先</a:t>
            </a:r>
            <a:r>
              <a:rPr lang="zh-CN" altLang="en-US"/>
              <a:t>領取各組名牌，再請組員們別在自己的身上。</a:t>
            </a:r>
            <a:endParaRPr lang="zh-CN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人際圈中的「我」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98475" y="177800"/>
            <a:ext cx="8906510" cy="59436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52145" y="516255"/>
            <a:ext cx="844550" cy="861695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如果這張</a:t>
            </a:r>
            <a:r>
              <a:rPr lang="en-US" altLang="zh-TW"/>
              <a:t>A4</a:t>
            </a:r>
            <a:r>
              <a:rPr lang="zh-TW" altLang="en-US"/>
              <a:t>紙是我的人際圈，我會在那</a:t>
            </a:r>
            <a:r>
              <a:rPr lang="en-US" altLang="zh-TW"/>
              <a:t>? </a:t>
            </a:r>
            <a:r>
              <a:rPr lang="zh-TW" altLang="en-US"/>
              <a:t>請標記在這張</a:t>
            </a:r>
            <a:r>
              <a:rPr lang="en-US" altLang="zh-TW"/>
              <a:t>A4</a:t>
            </a:r>
            <a:r>
              <a:rPr lang="zh-TW" altLang="en-US"/>
              <a:t>紙上。</a:t>
            </a:r>
            <a:endParaRPr lang="zh-TW" altLang="en-US"/>
          </a:p>
          <a:p>
            <a:r>
              <a:rPr lang="zh-TW" altLang="en-US"/>
              <a:t>請和夥伴們分享，自己把自己標記在這的原因。</a:t>
            </a:r>
            <a:endParaRPr lang="zh-TW" altLang="en-US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人際圈中的「貴人」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475" y="177800"/>
            <a:ext cx="8906510" cy="59436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52145" y="499110"/>
            <a:ext cx="844550" cy="861695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035040" y="2090420"/>
            <a:ext cx="1413510" cy="1568450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上箭头 7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如果這張</a:t>
            </a:r>
            <a:r>
              <a:rPr lang="en-US" altLang="zh-TW"/>
              <a:t>A4</a:t>
            </a:r>
            <a:r>
              <a:rPr lang="zh-TW" altLang="en-US"/>
              <a:t>紙是我的人際圈，我會把貴人放在那</a:t>
            </a:r>
            <a:r>
              <a:rPr lang="en-US" altLang="zh-TW"/>
              <a:t>? </a:t>
            </a:r>
            <a:r>
              <a:rPr lang="zh-TW" altLang="en-US"/>
              <a:t>請標記在這張</a:t>
            </a:r>
            <a:r>
              <a:rPr lang="en-US" altLang="zh-TW"/>
              <a:t>A4</a:t>
            </a:r>
            <a:r>
              <a:rPr lang="zh-TW" altLang="en-US"/>
              <a:t>紙上。(如果是1個以上的人，請略標記代號或姓名)</a:t>
            </a:r>
            <a:endParaRPr lang="zh-TW" altLang="en-US"/>
          </a:p>
          <a:p>
            <a:r>
              <a:rPr lang="zh-TW" altLang="en-US"/>
              <a:t>請和夥伴們分享，自己把貴人標記在這的原因。如果可以分享的話，請分享為何把它當成自己的貴人</a:t>
            </a:r>
            <a:r>
              <a:rPr lang="en-US" altLang="zh-TW"/>
              <a:t>?</a:t>
            </a:r>
            <a:endParaRPr lang="en-US" altLang="zh-TW"/>
          </a:p>
          <a:p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zh-CN" altLang="en-US"/>
              <a:t>人際圈中的「重要的人」</a:t>
            </a:r>
            <a:endParaRPr lang="zh-CN" altLang="en-US"/>
          </a:p>
        </p:txBody>
      </p:sp>
      <p:pic>
        <p:nvPicPr>
          <p:cNvPr id="4" name="内容占位符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8475" y="179070"/>
            <a:ext cx="8906510" cy="5943600"/>
          </a:xfrm>
          <a:prstGeom prst="rect">
            <a:avLst/>
          </a:prstGeom>
        </p:spPr>
      </p:pic>
      <p:sp>
        <p:nvSpPr>
          <p:cNvPr id="5" name="椭圆 4"/>
          <p:cNvSpPr/>
          <p:nvPr/>
        </p:nvSpPr>
        <p:spPr>
          <a:xfrm>
            <a:off x="652145" y="499110"/>
            <a:ext cx="844550" cy="861695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6035040" y="2090420"/>
            <a:ext cx="1413510" cy="1568450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73150" y="1522095"/>
            <a:ext cx="1196340" cy="1249680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897505" y="942340"/>
            <a:ext cx="1196340" cy="1249680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181475" y="1622425"/>
            <a:ext cx="1196340" cy="1249680"/>
          </a:xfrm>
          <a:prstGeom prst="ellipse">
            <a:avLst/>
          </a:prstGeom>
          <a:noFill/>
          <a:ln w="38100"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</a:gradFill>
            <a:prstDash val="sysDash"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上箭头 10">
            <a:hlinkClick r:id="rId2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TW" altLang="zh-CN"/>
              <a:t>如果這張</a:t>
            </a:r>
            <a:r>
              <a:rPr lang="en-US" altLang="zh-TW"/>
              <a:t>A4</a:t>
            </a:r>
            <a:r>
              <a:rPr lang="zh-TW" altLang="en-US"/>
              <a:t>紙是我的人際圈，我會把對我來說重要的人放在那</a:t>
            </a:r>
            <a:r>
              <a:rPr lang="en-US" altLang="zh-TW"/>
              <a:t>? </a:t>
            </a:r>
            <a:r>
              <a:rPr lang="zh-TW" altLang="en-US"/>
              <a:t>請標記在這張</a:t>
            </a:r>
            <a:r>
              <a:rPr lang="en-US" altLang="zh-TW"/>
              <a:t>A4</a:t>
            </a:r>
            <a:r>
              <a:rPr lang="zh-TW" altLang="en-US"/>
              <a:t>紙上。</a:t>
            </a:r>
            <a:r>
              <a:rPr lang="en-US" altLang="zh-TW"/>
              <a:t>(</a:t>
            </a:r>
            <a:r>
              <a:rPr lang="zh-TW" altLang="en-US"/>
              <a:t>如果是</a:t>
            </a:r>
            <a:r>
              <a:rPr lang="en-US" altLang="zh-TW"/>
              <a:t>1</a:t>
            </a:r>
            <a:r>
              <a:rPr lang="zh-TW" altLang="en-US"/>
              <a:t>個以上的人，請略標記代號或姓名</a:t>
            </a:r>
            <a:r>
              <a:rPr lang="en-US" altLang="zh-TW"/>
              <a:t>)</a:t>
            </a:r>
            <a:endParaRPr lang="en-US" altLang="zh-TW"/>
          </a:p>
        </p:txBody>
      </p:sp>
      <p:sp>
        <p:nvSpPr>
          <p:cNvPr id="8" name="上箭头 7">
            <a:hlinkClick r:id="rId1" action="ppaction://hlinksldjump"/>
          </p:cNvPr>
          <p:cNvSpPr/>
          <p:nvPr/>
        </p:nvSpPr>
        <p:spPr>
          <a:xfrm>
            <a:off x="103505" y="6006465"/>
            <a:ext cx="1283335" cy="715010"/>
          </a:xfrm>
          <a:prstGeom prst="upArrow">
            <a:avLst/>
          </a:prstGeom>
          <a:gradFill>
            <a:gsLst>
              <a:gs pos="0">
                <a:srgbClr val="FBFB11"/>
              </a:gs>
              <a:gs pos="100000">
                <a:srgbClr val="838309"/>
              </a:gs>
            </a:gsLst>
            <a:lin scaled="0"/>
          </a:gra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 </a:t>
            </a:r>
            <a:r>
              <a:rPr lang="zh-TW" altLang="en-US">
                <a:solidFill>
                  <a:schemeClr val="tx1"/>
                </a:solidFill>
                <a:latin typeface="DFKai-SB" panose="03000509000000000000" charset="-120"/>
                <a:ea typeface="DFKai-SB" panose="03000509000000000000" charset="-120"/>
                <a:cs typeface="DFKai-SB" panose="03000509000000000000" charset="-120"/>
              </a:rPr>
              <a:t>回目錄</a:t>
            </a:r>
            <a:endParaRPr lang="zh-TW" altLang="en-US">
              <a:solidFill>
                <a:schemeClr val="tx1"/>
              </a:solidFill>
              <a:latin typeface="DFKai-SB" panose="03000509000000000000" charset="-120"/>
              <a:ea typeface="DFKai-SB" panose="03000509000000000000" charset="-120"/>
              <a:cs typeface="DFKai-SB" panose="03000509000000000000" charset="-12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916</Words>
  <Application>WPS 演示</Application>
  <PresentationFormat>宽屏</PresentationFormat>
  <Paragraphs>96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SimSun</vt:lpstr>
      <vt:lpstr>Wingdings</vt:lpstr>
      <vt:lpstr>微軟正黑體</vt:lpstr>
      <vt:lpstr>Times New Roman</vt:lpstr>
      <vt:lpstr>DFKai-SB</vt:lpstr>
      <vt:lpstr>Microsoft YaHei</vt:lpstr>
      <vt:lpstr>Droid Sans Fallback</vt:lpstr>
      <vt:lpstr>SimSun</vt:lpstr>
      <vt:lpstr>Arial Unicode MS</vt:lpstr>
      <vt:lpstr>新細明體</vt:lpstr>
      <vt:lpstr>Office 主题​​</vt:lpstr>
      <vt:lpstr>05 10/08 正向人際在衝突的化解的運用</vt:lpstr>
      <vt:lpstr>課程目錄</vt:lpstr>
      <vt:lpstr>課程開始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討論課外實踐課程的點子</vt:lpstr>
      <vt:lpstr>個人課程心得書寫(發現、啟發、詮譯)</vt:lpstr>
      <vt:lpstr>個人課程心得書寫(發現、啟發、詮譯)</vt:lpstr>
      <vt:lpstr>課程結束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hope</dc:creator>
  <cp:lastModifiedBy>kaohsiung</cp:lastModifiedBy>
  <cp:revision>36</cp:revision>
  <dcterms:created xsi:type="dcterms:W3CDTF">2024-08-08T12:28:33Z</dcterms:created>
  <dcterms:modified xsi:type="dcterms:W3CDTF">2024-08-08T12:28:33Z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2052-11.1.0.11719</vt:lpwstr>
  </property>
  <property fmtid="{D5CDD505-2E9C-101B-9397-08002B2CF9AE}" pid="3" name="ICV">
    <vt:lpwstr/>
  </property>
</Properties>
</file>