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86" r:id="rId12"/>
    <p:sldId id="266" r:id="rId13"/>
    <p:sldId id="267" r:id="rId14"/>
    <p:sldId id="268" r:id="rId15"/>
    <p:sldId id="269" r:id="rId16"/>
    <p:sldId id="270" r:id="rId17"/>
    <p:sldId id="271" r:id="rId18"/>
    <p:sldId id="288" r:id="rId19"/>
    <p:sldId id="287"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9" r:id="rId3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8" name="Espace réservé de la date 27"/>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17" name="Espace réservé du pied de page 16"/>
          <p:cNvSpPr>
            <a:spLocks noGrp="1"/>
          </p:cNvSpPr>
          <p:nvPr>
            <p:ph type="ftr" sz="quarter" idx="11"/>
          </p:nvPr>
        </p:nvSpPr>
        <p:spPr/>
        <p:txBody>
          <a:bodyPr/>
          <a:lstStyle>
            <a:extLst/>
          </a:lstStyle>
          <a:p>
            <a:endParaRPr lang="fr-FR"/>
          </a:p>
        </p:txBody>
      </p:sp>
      <p:sp>
        <p:nvSpPr>
          <p:cNvPr id="29" name="Espace réservé du numéro de diapositive 28"/>
          <p:cNvSpPr>
            <a:spLocks noGrp="1"/>
          </p:cNvSpPr>
          <p:nvPr>
            <p:ph type="sldNum" sz="quarter" idx="12"/>
          </p:nvPr>
        </p:nvSpPr>
        <p:spPr/>
        <p:txBody>
          <a:bodyPr/>
          <a:lstStyle>
            <a:extLst/>
          </a:lstStyle>
          <a:p>
            <a:fld id="{01CAC5D9-63CE-4F9A-B951-1D05E0F60650}" type="slidenum">
              <a:rPr lang="fr-FR" smtClean="0"/>
              <a:pPr/>
              <a:t>‹N°›</a:t>
            </a:fld>
            <a:endParaRPr lang="fr-F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r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fr-FR" smtClean="0"/>
              <a:t>Cliquez pour modifier le style du titre</a:t>
            </a:r>
            <a:endParaRPr kumimoji="0" lang="en-US"/>
          </a:p>
        </p:txBody>
      </p:sp>
      <p:sp>
        <p:nvSpPr>
          <p:cNvPr id="9" name="Sous-titr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01CAC5D9-63CE-4F9A-B951-1D05E0F6065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981200" cy="5851525"/>
          </a:xfrm>
        </p:spPr>
        <p:txBody>
          <a:bodyPr vert="eaVert" anchor="ct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609600" y="274639"/>
            <a:ext cx="58674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01CAC5D9-63CE-4F9A-B951-1D05E0F6065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01CAC5D9-63CE-4F9A-B951-1D05E0F6065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14" name="Forme libre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orme libre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orme libre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orme libre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orme libre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orme libre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orme libre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orme libre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orme libre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orme libre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orme libre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orme libre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orme libre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orme libre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orme libre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Espace réservé du texte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01CAC5D9-63CE-4F9A-B951-1D05E0F60650}" type="slidenum">
              <a:rPr lang="fr-FR" smtClean="0"/>
              <a:pPr/>
              <a:t>‹N°›</a:t>
            </a:fld>
            <a:endParaRPr lang="fr-F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fr-FR" smtClean="0"/>
              <a:t>Cliquez pour modifier le style du titre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512064"/>
            <a:ext cx="8229600" cy="9144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01CAC5D9-63CE-4F9A-B951-1D05E0F6065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504824" y="512064"/>
            <a:ext cx="7772400" cy="914400"/>
          </a:xfrm>
        </p:spPr>
        <p:txBody>
          <a:bodyPr anchor="t"/>
          <a:lstStyle>
            <a:lvl1pPr>
              <a:defRPr sz="400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01CAC5D9-63CE-4F9A-B951-1D05E0F60650}" type="slidenum">
              <a:rPr lang="fr-FR" smtClean="0"/>
              <a:pPr/>
              <a:t>‹N°›</a:t>
            </a:fld>
            <a:endParaRPr lang="fr-F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914400"/>
          </a:xfrm>
        </p:spPr>
        <p:txBody>
          <a:bodyPr/>
          <a:lstStyle>
            <a:lvl1pPr>
              <a:defRPr sz="4000" cap="none" baseline="0"/>
            </a:lvl1pPr>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01CAC5D9-63CE-4F9A-B951-1D05E0F6065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01CAC5D9-63CE-4F9A-B951-1D05E0F6065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273050"/>
            <a:ext cx="8229600" cy="1162050"/>
          </a:xfrm>
        </p:spPr>
        <p:txBody>
          <a:bodyPr anchor="ctr"/>
          <a:lstStyle>
            <a:lvl1pPr algn="l">
              <a:buNone/>
              <a:defRPr sz="3600" b="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3FB17BF-26A1-432D-B077-C8310C519839}" type="datetimeFigureOut">
              <a:rPr lang="fr-FR" smtClean="0"/>
              <a:pPr/>
              <a:t>17/01/2012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01CAC5D9-63CE-4F9A-B951-1D05E0F6065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Connecteur droit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e 9"/>
          <p:cNvGrpSpPr/>
          <p:nvPr/>
        </p:nvGrpSpPr>
        <p:grpSpPr>
          <a:xfrm rot="5400000">
            <a:off x="8514581" y="1219200"/>
            <a:ext cx="132763" cy="128466"/>
            <a:chOff x="6668087" y="1297746"/>
            <a:chExt cx="161840" cy="156602"/>
          </a:xfrm>
        </p:grpSpPr>
        <p:cxnSp>
          <p:nvCxnSpPr>
            <p:cNvPr id="15" name="Connecteur droit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r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fr-FR" smtClean="0"/>
              <a:t>Cliquez sur l'icône pour ajouter une image</a:t>
            </a:r>
            <a:endParaRPr kumimoji="0" lang="en-US"/>
          </a:p>
        </p:txBody>
      </p:sp>
      <p:sp>
        <p:nvSpPr>
          <p:cNvPr id="4" name="Espace réservé du texte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grpSp>
        <p:nvGrpSpPr>
          <p:cNvPr id="14" name="Groupe 13"/>
          <p:cNvGrpSpPr/>
          <p:nvPr/>
        </p:nvGrpSpPr>
        <p:grpSpPr>
          <a:xfrm rot="5400000">
            <a:off x="8666981" y="1371600"/>
            <a:ext cx="132763" cy="128466"/>
            <a:chOff x="6668087" y="1297746"/>
            <a:chExt cx="161840" cy="156602"/>
          </a:xfrm>
        </p:grpSpPr>
        <p:cxnSp>
          <p:nvCxnSpPr>
            <p:cNvPr id="11" name="Connecteur droit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Connecteur droit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e 17"/>
          <p:cNvGrpSpPr/>
          <p:nvPr/>
        </p:nvGrpSpPr>
        <p:grpSpPr>
          <a:xfrm rot="5400000">
            <a:off x="8320088" y="1474763"/>
            <a:ext cx="132763" cy="128466"/>
            <a:chOff x="6668087" y="1297746"/>
            <a:chExt cx="161840" cy="156602"/>
          </a:xfrm>
        </p:grpSpPr>
        <p:cxnSp>
          <p:nvCxnSpPr>
            <p:cNvPr id="19" name="Connecteur droit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Connecteur droit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Connecteur droit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Espace réservé de la date 4"/>
          <p:cNvSpPr>
            <a:spLocks noGrp="1"/>
          </p:cNvSpPr>
          <p:nvPr>
            <p:ph type="dt" sz="half" idx="10"/>
          </p:nvPr>
        </p:nvSpPr>
        <p:spPr>
          <a:xfrm>
            <a:off x="6477000" y="55499"/>
            <a:ext cx="2133600" cy="365125"/>
          </a:xfrm>
        </p:spPr>
        <p:txBody>
          <a:bodyPr/>
          <a:lstStyle>
            <a:extLst/>
          </a:lstStyle>
          <a:p>
            <a:fld id="{E3FB17BF-26A1-432D-B077-C8310C519839}" type="datetimeFigureOut">
              <a:rPr lang="fr-FR" smtClean="0"/>
              <a:pPr/>
              <a:t>17/01/2012</a:t>
            </a:fld>
            <a:endParaRPr lang="fr-FR"/>
          </a:p>
        </p:txBody>
      </p:sp>
      <p:sp>
        <p:nvSpPr>
          <p:cNvPr id="6" name="Espace réservé du pied de page 5"/>
          <p:cNvSpPr>
            <a:spLocks noGrp="1"/>
          </p:cNvSpPr>
          <p:nvPr>
            <p:ph type="ftr" sz="quarter" idx="11"/>
          </p:nvPr>
        </p:nvSpPr>
        <p:spPr>
          <a:xfrm>
            <a:off x="914400" y="55499"/>
            <a:ext cx="5562600" cy="365125"/>
          </a:xfrm>
        </p:spPr>
        <p:txBody>
          <a:bodyPr/>
          <a:lstStyle>
            <a:extLst/>
          </a:lstStyle>
          <a:p>
            <a:endParaRPr lang="fr-FR"/>
          </a:p>
        </p:txBody>
      </p:sp>
      <p:sp>
        <p:nvSpPr>
          <p:cNvPr id="7" name="Espace réservé du numéro de diapositive 6"/>
          <p:cNvSpPr>
            <a:spLocks noGrp="1"/>
          </p:cNvSpPr>
          <p:nvPr>
            <p:ph type="sldNum" sz="quarter" idx="12"/>
          </p:nvPr>
        </p:nvSpPr>
        <p:spPr>
          <a:xfrm>
            <a:off x="8610600" y="55499"/>
            <a:ext cx="457200" cy="365125"/>
          </a:xfrm>
        </p:spPr>
        <p:txBody>
          <a:bodyPr/>
          <a:lstStyle>
            <a:extLst/>
          </a:lstStyle>
          <a:p>
            <a:fld id="{01CAC5D9-63CE-4F9A-B951-1D05E0F60650}"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Espace réservé du titre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3FB17BF-26A1-432D-B077-C8310C519839}" type="datetimeFigureOut">
              <a:rPr lang="fr-FR" smtClean="0"/>
              <a:pPr/>
              <a:t>17/01/2012</a:t>
            </a:fld>
            <a:endParaRPr lang="fr-FR"/>
          </a:p>
        </p:txBody>
      </p:sp>
      <p:sp>
        <p:nvSpPr>
          <p:cNvPr id="3" name="Espace réservé du pied de page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fr-FR"/>
          </a:p>
        </p:txBody>
      </p:sp>
      <p:sp>
        <p:nvSpPr>
          <p:cNvPr id="23" name="Espace réservé du numéro de diapositive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1CAC5D9-63CE-4F9A-B951-1D05E0F60650}"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gestion.villes@hotmail.fr"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14400" y="1643050"/>
            <a:ext cx="7772400" cy="2000264"/>
          </a:xfrm>
        </p:spPr>
        <p:txBody>
          <a:bodyPr>
            <a:normAutofit fontScale="90000"/>
          </a:bodyPr>
          <a:lstStyle/>
          <a:p>
            <a:r>
              <a:rPr lang="fr-FR" dirty="0"/>
              <a:t>Analyse multicritère et desserte du centre d’une grande </a:t>
            </a:r>
            <a:r>
              <a:rPr lang="fr-FR" dirty="0" smtClean="0"/>
              <a:t>ville.</a:t>
            </a:r>
            <a:r>
              <a:rPr lang="fr-FR" dirty="0"/>
              <a:t/>
            </a:r>
            <a:br>
              <a:rPr lang="fr-FR" dirty="0"/>
            </a:b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142984"/>
            <a:ext cx="7772400" cy="5212576"/>
          </a:xfrm>
        </p:spPr>
        <p:txBody>
          <a:bodyPr>
            <a:normAutofit/>
          </a:bodyPr>
          <a:lstStyle/>
          <a:p>
            <a:pPr lvl="0">
              <a:buFont typeface="Wingdings" pitchFamily="2" charset="2"/>
              <a:buChar char="Ø"/>
            </a:pPr>
            <a:r>
              <a:rPr lang="fr-FR" sz="3600" dirty="0" smtClean="0"/>
              <a:t>Assurer les conditions de transport satisfaisant aux personnes ne possédant pas de voitures.</a:t>
            </a:r>
          </a:p>
          <a:p>
            <a:pPr lvl="0">
              <a:buFont typeface="Wingdings" pitchFamily="2" charset="2"/>
              <a:buChar char="Ø"/>
            </a:pPr>
            <a:r>
              <a:rPr lang="fr-FR" sz="3600" dirty="0" smtClean="0"/>
              <a:t>Décongestionner le centre afin d’en maintenir l’attractivité et donc la vitalité.</a:t>
            </a:r>
          </a:p>
          <a:p>
            <a:pPr>
              <a:buNone/>
            </a:pPr>
            <a:r>
              <a:rPr lang="fr-FR" sz="3600" dirty="0" smtClean="0"/>
              <a:t> </a:t>
            </a:r>
          </a:p>
          <a:p>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071546"/>
            <a:ext cx="7772400" cy="5284014"/>
          </a:xfrm>
        </p:spPr>
        <p:txBody>
          <a:bodyPr/>
          <a:lstStyle/>
          <a:p>
            <a:pPr lvl="0">
              <a:buFont typeface="Wingdings" pitchFamily="2" charset="2"/>
              <a:buChar char="Ø"/>
            </a:pPr>
            <a:r>
              <a:rPr lang="fr-FR" sz="3200" dirty="0" smtClean="0"/>
              <a:t>Satisfaire au moindre coût la demande de transport.</a:t>
            </a:r>
          </a:p>
          <a:p>
            <a:pPr lvl="0">
              <a:buFont typeface="Wingdings" pitchFamily="2" charset="2"/>
              <a:buChar char="Ø"/>
            </a:pPr>
            <a:r>
              <a:rPr lang="fr-FR" sz="3200" dirty="0" smtClean="0"/>
              <a:t>Eviter les nuisances externes des systèmes de transport.</a:t>
            </a:r>
          </a:p>
          <a:p>
            <a:pPr lvl="0">
              <a:buFont typeface="Wingdings" pitchFamily="2" charset="2"/>
              <a:buChar char="Ø"/>
            </a:pPr>
            <a:r>
              <a:rPr lang="fr-FR" sz="3200" dirty="0" smtClean="0"/>
              <a:t>Enrayer si possible les déficits d’exploitation des transports en commun.</a:t>
            </a:r>
          </a:p>
          <a:p>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571480"/>
            <a:ext cx="7772400" cy="854984"/>
          </a:xfrm>
        </p:spPr>
        <p:txBody>
          <a:bodyPr/>
          <a:lstStyle/>
          <a:p>
            <a:pPr lvl="0" algn="ctr"/>
            <a:r>
              <a:rPr lang="fr-FR" sz="3600" dirty="0" smtClean="0"/>
              <a:t>Définition des variantes </a:t>
            </a:r>
            <a:br>
              <a:rPr lang="fr-FR" sz="3600" dirty="0" smtClean="0"/>
            </a:br>
            <a:endParaRPr lang="fr-FR" sz="3600" dirty="0"/>
          </a:p>
        </p:txBody>
      </p:sp>
      <p:sp>
        <p:nvSpPr>
          <p:cNvPr id="3" name="Espace réservé du contenu 2"/>
          <p:cNvSpPr>
            <a:spLocks noGrp="1"/>
          </p:cNvSpPr>
          <p:nvPr>
            <p:ph idx="1"/>
          </p:nvPr>
        </p:nvSpPr>
        <p:spPr>
          <a:xfrm>
            <a:off x="914400" y="1285860"/>
            <a:ext cx="7772400" cy="5069700"/>
          </a:xfrm>
        </p:spPr>
        <p:txBody>
          <a:bodyPr>
            <a:normAutofit/>
          </a:bodyPr>
          <a:lstStyle/>
          <a:p>
            <a:r>
              <a:rPr lang="fr-FR" sz="3200" dirty="0" smtClean="0"/>
              <a:t>Cinq variantes étaient concevables :</a:t>
            </a:r>
          </a:p>
          <a:p>
            <a:pPr lvl="0">
              <a:buFont typeface="Wingdings" pitchFamily="2" charset="2"/>
              <a:buChar char="Ø"/>
            </a:pPr>
            <a:r>
              <a:rPr lang="fr-FR" sz="3200" dirty="0" smtClean="0"/>
              <a:t>Donner la priorité à l’automobile en construisant des autoroutes urbaines et en réservant aux transports collectifs un site propre.</a:t>
            </a:r>
          </a:p>
          <a:p>
            <a:pPr lvl="0">
              <a:buFont typeface="Wingdings" pitchFamily="2" charset="2"/>
              <a:buChar char="Ø"/>
            </a:pPr>
            <a:r>
              <a:rPr lang="fr-FR" sz="3200" dirty="0" smtClean="0"/>
              <a:t>Faciliter les transports en commun de surface avec création de bandes réservées aux autobus.</a:t>
            </a:r>
          </a:p>
          <a:p>
            <a:pPr>
              <a:buNone/>
            </a:pPr>
            <a:endParaRPr lang="fr-FR" sz="3900" dirty="0" smtClean="0"/>
          </a:p>
          <a:p>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071546"/>
            <a:ext cx="7772400" cy="5284014"/>
          </a:xfrm>
        </p:spPr>
        <p:txBody>
          <a:bodyPr>
            <a:normAutofit/>
          </a:bodyPr>
          <a:lstStyle/>
          <a:p>
            <a:pPr lvl="0">
              <a:buFont typeface="Wingdings" pitchFamily="2" charset="2"/>
              <a:buChar char="Ø"/>
            </a:pPr>
            <a:r>
              <a:rPr lang="fr-FR" sz="3200" dirty="0" smtClean="0"/>
              <a:t>Réaliser progressivement des tunnels pour autobus.</a:t>
            </a:r>
          </a:p>
          <a:p>
            <a:pPr lvl="0">
              <a:buFont typeface="Wingdings" pitchFamily="2" charset="2"/>
              <a:buChar char="Ø"/>
            </a:pPr>
            <a:r>
              <a:rPr lang="fr-FR" sz="3200" dirty="0" smtClean="0"/>
              <a:t>Réaliser un métro, c'est-à-dire une ligne enterrée d’emblée sur la quasi-totalité de sa longueur.</a:t>
            </a:r>
          </a:p>
          <a:p>
            <a:pPr lvl="0">
              <a:buFont typeface="Wingdings" pitchFamily="2" charset="2"/>
              <a:buChar char="Ø"/>
            </a:pPr>
            <a:r>
              <a:rPr lang="fr-FR" sz="3200" dirty="0" smtClean="0"/>
              <a:t>Ne rien faire en laissant se développer les tendances observées.</a:t>
            </a:r>
          </a:p>
          <a:p>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214422"/>
            <a:ext cx="7772400" cy="5141138"/>
          </a:xfrm>
        </p:spPr>
        <p:txBody>
          <a:bodyPr/>
          <a:lstStyle/>
          <a:p>
            <a:r>
              <a:rPr lang="fr-FR" sz="3600" dirty="0" smtClean="0"/>
              <a:t>Cette solution de référence consiste à laisser jouer les tendances actuelles sans mesure réglementaire et sans investissement important. Le centre évidement se congestionne.</a:t>
            </a:r>
          </a:p>
          <a:p>
            <a:pPr>
              <a:buNone/>
            </a:pPr>
            <a:r>
              <a:rPr lang="fr-FR" dirty="0" smtClean="0"/>
              <a:t> </a:t>
            </a:r>
          </a:p>
          <a:p>
            <a:pPr>
              <a:buNone/>
            </a:pPr>
            <a:endParaRPr lang="fr-F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sz="3600" dirty="0" smtClean="0"/>
              <a:t>Chaque variante fut étudiée en détail en s’assurant que les projets étaient techniquement faisables et politiquement acceptables.</a:t>
            </a:r>
          </a:p>
          <a:p>
            <a:pPr>
              <a:buNone/>
            </a:pP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214422"/>
            <a:ext cx="7772400" cy="5141138"/>
          </a:xfrm>
        </p:spPr>
        <p:txBody>
          <a:bodyPr>
            <a:normAutofit/>
          </a:bodyPr>
          <a:lstStyle/>
          <a:p>
            <a:r>
              <a:rPr lang="fr-FR" sz="3600" b="1" u="sng" dirty="0" smtClean="0"/>
              <a:t>Variante 1</a:t>
            </a:r>
            <a:r>
              <a:rPr lang="fr-FR" sz="3600" dirty="0" smtClean="0"/>
              <a:t> : </a:t>
            </a:r>
          </a:p>
          <a:p>
            <a:pPr>
              <a:buFont typeface="Wingdings" pitchFamily="2" charset="2"/>
              <a:buChar char="Ø"/>
            </a:pPr>
            <a:r>
              <a:rPr lang="fr-FR" sz="3600" dirty="0" smtClean="0"/>
              <a:t>Cette solution exigeait la construction d’autoroutes urbaines plus nombreuses. Par ailleurs une partie des voies étaient réservée aux autobus.</a:t>
            </a:r>
          </a:p>
          <a:p>
            <a:endParaRPr lang="fr-FR" sz="3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928670"/>
            <a:ext cx="7772400" cy="5426890"/>
          </a:xfrm>
        </p:spPr>
        <p:txBody>
          <a:bodyPr/>
          <a:lstStyle/>
          <a:p>
            <a:pPr>
              <a:buNone/>
            </a:pPr>
            <a:r>
              <a:rPr lang="fr-FR" sz="3600" b="1" u="sng" dirty="0" smtClean="0"/>
              <a:t>Variante 2</a:t>
            </a:r>
            <a:r>
              <a:rPr lang="fr-FR" sz="3600" dirty="0" smtClean="0"/>
              <a:t> : </a:t>
            </a:r>
          </a:p>
          <a:p>
            <a:pPr>
              <a:buFont typeface="Wingdings" pitchFamily="2" charset="2"/>
              <a:buChar char="Ø"/>
            </a:pPr>
            <a:r>
              <a:rPr lang="fr-FR" sz="3600" dirty="0" smtClean="0"/>
              <a:t>Cette variante consistait à réserver de nombreuses bandes aux   autobus.</a:t>
            </a:r>
          </a:p>
          <a:p>
            <a:pPr>
              <a:buNone/>
            </a:pPr>
            <a:r>
              <a:rPr lang="fr-FR" sz="3600" dirty="0" smtClean="0"/>
              <a:t> </a:t>
            </a:r>
            <a:endParaRPr lang="fr-F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142984"/>
            <a:ext cx="7772400" cy="5212576"/>
          </a:xfrm>
        </p:spPr>
        <p:txBody>
          <a:bodyPr/>
          <a:lstStyle/>
          <a:p>
            <a:r>
              <a:rPr lang="fr-FR" sz="3200" dirty="0" smtClean="0"/>
              <a:t>Une telle solution est très difficile à respecter, car:</a:t>
            </a:r>
          </a:p>
          <a:p>
            <a:pPr>
              <a:buFont typeface="Wingdings" pitchFamily="2" charset="2"/>
              <a:buChar char="Ø"/>
            </a:pPr>
            <a:r>
              <a:rPr lang="fr-FR" sz="3200" dirty="0" smtClean="0"/>
              <a:t> Elle restreint l’usage de la voirie existante pour les automobilistes privés. </a:t>
            </a:r>
          </a:p>
          <a:p>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214422"/>
            <a:ext cx="7772400" cy="5141138"/>
          </a:xfrm>
        </p:spPr>
        <p:txBody>
          <a:bodyPr/>
          <a:lstStyle/>
          <a:p>
            <a:pPr>
              <a:buFont typeface="Wingdings" pitchFamily="2" charset="2"/>
              <a:buChar char="Ø"/>
            </a:pPr>
            <a:r>
              <a:rPr lang="fr-FR" sz="3200" dirty="0" smtClean="0"/>
              <a:t>Les bandes réservées faisaient disparaître beaucoup de places de parking. </a:t>
            </a:r>
          </a:p>
          <a:p>
            <a:pPr>
              <a:buFont typeface="Wingdings" pitchFamily="2" charset="2"/>
              <a:buChar char="Ø"/>
            </a:pPr>
            <a:r>
              <a:rPr lang="fr-FR" sz="3200" dirty="0" smtClean="0"/>
              <a:t>Elle suppose nécessairement la création de nombreux parkings pour que le centre reste accessible aux voitures.</a:t>
            </a:r>
          </a:p>
          <a:p>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lgn="ctr"/>
            <a:r>
              <a:rPr lang="fr-FR" dirty="0" smtClean="0"/>
              <a:t>Introduction </a:t>
            </a:r>
            <a:br>
              <a:rPr lang="fr-FR" dirty="0" smtClean="0"/>
            </a:br>
            <a:endParaRPr lang="fr-FR" dirty="0"/>
          </a:p>
        </p:txBody>
      </p:sp>
      <p:sp>
        <p:nvSpPr>
          <p:cNvPr id="3" name="Espace réservé du contenu 2"/>
          <p:cNvSpPr>
            <a:spLocks noGrp="1"/>
          </p:cNvSpPr>
          <p:nvPr>
            <p:ph idx="1"/>
          </p:nvPr>
        </p:nvSpPr>
        <p:spPr/>
        <p:txBody>
          <a:bodyPr/>
          <a:lstStyle/>
          <a:p>
            <a:r>
              <a:rPr lang="fr-FR" sz="3600" dirty="0" smtClean="0"/>
              <a:t>Dans toute ville, d’un million d’habitants au moins, se pose avec acuité le problème de la desserte correcte interne au centre.</a:t>
            </a:r>
            <a:endParaRPr lang="fr-FR" sz="3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285860"/>
            <a:ext cx="7772400" cy="5069700"/>
          </a:xfrm>
        </p:spPr>
        <p:txBody>
          <a:bodyPr>
            <a:normAutofit/>
          </a:bodyPr>
          <a:lstStyle/>
          <a:p>
            <a:pPr>
              <a:buNone/>
            </a:pPr>
            <a:r>
              <a:rPr lang="fr-FR" sz="3600" dirty="0" smtClean="0"/>
              <a:t> </a:t>
            </a:r>
            <a:r>
              <a:rPr lang="fr-FR" sz="3600" b="1" u="sng" dirty="0" smtClean="0"/>
              <a:t>Variante 3</a:t>
            </a:r>
            <a:r>
              <a:rPr lang="fr-FR" sz="3600" dirty="0" smtClean="0"/>
              <a:t> : </a:t>
            </a:r>
          </a:p>
          <a:p>
            <a:pPr>
              <a:buFont typeface="Wingdings" pitchFamily="2" charset="2"/>
              <a:buChar char="Ø"/>
            </a:pPr>
            <a:r>
              <a:rPr lang="fr-FR" sz="3600" dirty="0" smtClean="0"/>
              <a:t>Cette solution permettait d’étaler l’investissement. On commençait par creuser des tunnels dans le centre, tunnels pour des autobus puis pour des tramways.</a:t>
            </a:r>
            <a:endParaRPr lang="fr-FR"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142984"/>
            <a:ext cx="7772400" cy="5212576"/>
          </a:xfrm>
        </p:spPr>
        <p:txBody>
          <a:bodyPr>
            <a:normAutofit/>
          </a:bodyPr>
          <a:lstStyle/>
          <a:p>
            <a:pPr>
              <a:buNone/>
            </a:pPr>
            <a:r>
              <a:rPr lang="fr-FR" sz="3600" b="1" u="sng" dirty="0" smtClean="0"/>
              <a:t>Variante 4 </a:t>
            </a:r>
            <a:r>
              <a:rPr lang="fr-FR" sz="3600" dirty="0" smtClean="0"/>
              <a:t>: </a:t>
            </a:r>
          </a:p>
          <a:p>
            <a:pPr>
              <a:buFont typeface="Wingdings" pitchFamily="2" charset="2"/>
              <a:buChar char="Ø"/>
            </a:pPr>
            <a:r>
              <a:rPr lang="fr-FR" sz="3600" dirty="0" smtClean="0"/>
              <a:t>Cette variante se traduisait par la construction de deux lignes de métro en croix.  </a:t>
            </a:r>
          </a:p>
          <a:p>
            <a:endParaRPr lang="fr-FR" sz="3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571480"/>
            <a:ext cx="7772400" cy="854984"/>
          </a:xfrm>
        </p:spPr>
        <p:txBody>
          <a:bodyPr/>
          <a:lstStyle/>
          <a:p>
            <a:pPr lvl="0" algn="ctr"/>
            <a:r>
              <a:rPr lang="fr-FR" dirty="0" smtClean="0"/>
              <a:t> </a:t>
            </a:r>
            <a:r>
              <a:rPr lang="fr-FR" sz="3600" dirty="0" smtClean="0"/>
              <a:t>Comparaison des variantes </a:t>
            </a:r>
            <a:br>
              <a:rPr lang="fr-FR" sz="3600" dirty="0" smtClean="0"/>
            </a:br>
            <a:endParaRPr lang="fr-FR" sz="3600" dirty="0"/>
          </a:p>
        </p:txBody>
      </p:sp>
      <p:sp>
        <p:nvSpPr>
          <p:cNvPr id="3" name="Espace réservé du contenu 2"/>
          <p:cNvSpPr>
            <a:spLocks noGrp="1"/>
          </p:cNvSpPr>
          <p:nvPr>
            <p:ph idx="1"/>
          </p:nvPr>
        </p:nvSpPr>
        <p:spPr>
          <a:xfrm>
            <a:off x="914400" y="1357298"/>
            <a:ext cx="7772400" cy="4998262"/>
          </a:xfrm>
        </p:spPr>
        <p:txBody>
          <a:bodyPr>
            <a:normAutofit/>
          </a:bodyPr>
          <a:lstStyle/>
          <a:p>
            <a:r>
              <a:rPr lang="fr-FR" sz="3200" dirty="0" smtClean="0"/>
              <a:t>Les critères qui furent retenus étaient les suivantes :</a:t>
            </a:r>
          </a:p>
          <a:p>
            <a:pPr lvl="0">
              <a:buFont typeface="Wingdings" pitchFamily="2" charset="2"/>
              <a:buChar char="Ø"/>
            </a:pPr>
            <a:r>
              <a:rPr lang="fr-FR" sz="3200" dirty="0" smtClean="0"/>
              <a:t>La différence d’utilité collective résultant de l’application du calcul économique.</a:t>
            </a:r>
          </a:p>
          <a:p>
            <a:pPr lvl="0">
              <a:buFont typeface="Wingdings" pitchFamily="2" charset="2"/>
              <a:buChar char="Ø"/>
            </a:pPr>
            <a:r>
              <a:rPr lang="fr-FR" sz="3200" dirty="0" smtClean="0"/>
              <a:t>Le temps de transport en voiture particulière et en transport en commun pour un certain nombre de trajets caractéristiques.</a:t>
            </a:r>
          </a:p>
          <a:p>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142984"/>
            <a:ext cx="7772400" cy="5212576"/>
          </a:xfrm>
        </p:spPr>
        <p:txBody>
          <a:bodyPr/>
          <a:lstStyle/>
          <a:p>
            <a:pPr lvl="0">
              <a:buFont typeface="Wingdings" pitchFamily="2" charset="2"/>
              <a:buChar char="Ø"/>
            </a:pPr>
            <a:r>
              <a:rPr lang="fr-FR" sz="3600" dirty="0" smtClean="0"/>
              <a:t>La régularité et la fréquence des heures de passage pour les usagers des transports en commun.</a:t>
            </a:r>
          </a:p>
          <a:p>
            <a:pPr lvl="0">
              <a:buFont typeface="Wingdings" pitchFamily="2" charset="2"/>
              <a:buChar char="Ø"/>
            </a:pPr>
            <a:r>
              <a:rPr lang="fr-FR" sz="3600" dirty="0" smtClean="0"/>
              <a:t>Le nombre d’habitants directement desservis par les lignes de métro.</a:t>
            </a:r>
          </a:p>
          <a:p>
            <a:pPr>
              <a:buNone/>
            </a:pPr>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071546"/>
            <a:ext cx="7772400" cy="5284014"/>
          </a:xfrm>
        </p:spPr>
        <p:txBody>
          <a:bodyPr/>
          <a:lstStyle/>
          <a:p>
            <a:pPr lvl="0">
              <a:buFont typeface="Wingdings" pitchFamily="2" charset="2"/>
              <a:buChar char="Ø"/>
            </a:pPr>
            <a:r>
              <a:rPr lang="fr-FR" sz="3600" dirty="0" smtClean="0"/>
              <a:t>Le confort des transports en commun (pourcentage des personnes assises aux heures de pointe).</a:t>
            </a:r>
          </a:p>
          <a:p>
            <a:pPr lvl="0">
              <a:buFont typeface="Wingdings" pitchFamily="2" charset="2"/>
              <a:buChar char="Ø"/>
            </a:pPr>
            <a:r>
              <a:rPr lang="fr-FR" sz="3600" dirty="0" smtClean="0"/>
              <a:t>La sécurité.</a:t>
            </a:r>
          </a:p>
          <a:p>
            <a:pPr lvl="0">
              <a:buFont typeface="Wingdings" pitchFamily="2" charset="2"/>
              <a:buChar char="Ø"/>
            </a:pPr>
            <a:r>
              <a:rPr lang="fr-FR" sz="3600" dirty="0" smtClean="0"/>
              <a:t>L’accessibilité au centre.</a:t>
            </a:r>
          </a:p>
          <a:p>
            <a:pPr>
              <a:buNone/>
            </a:pP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142984"/>
            <a:ext cx="7772400" cy="5212576"/>
          </a:xfrm>
        </p:spPr>
        <p:txBody>
          <a:bodyPr/>
          <a:lstStyle/>
          <a:p>
            <a:r>
              <a:rPr lang="fr-FR" sz="3600" dirty="0" smtClean="0"/>
              <a:t>Pour la plupart des critères on s’est contenté de noter les variantes sur une échelle qualitative à 5 échelons : A B C D E. (A étant la meilleure notation et E la plus mauvaise).</a:t>
            </a:r>
          </a:p>
          <a:p>
            <a:pPr>
              <a:buNone/>
            </a:pPr>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214422"/>
            <a:ext cx="7772400" cy="5141138"/>
          </a:xfrm>
        </p:spPr>
        <p:txBody>
          <a:bodyPr/>
          <a:lstStyle/>
          <a:p>
            <a:r>
              <a:rPr lang="fr-FR" sz="3600" dirty="0" smtClean="0"/>
              <a:t>Cette notation s’est effectuée au cours de réunions de groupes d’études, le consensus s’est dégagé facilement.</a:t>
            </a:r>
          </a:p>
          <a:p>
            <a:r>
              <a:rPr lang="fr-FR" sz="3600" dirty="0" smtClean="0"/>
              <a:t>Exemples de telle notation :</a:t>
            </a:r>
          </a:p>
          <a:p>
            <a:pPr>
              <a:buNone/>
            </a:pPr>
            <a:endParaRPr lang="fr-F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928670"/>
            <a:ext cx="7772400" cy="497794"/>
          </a:xfrm>
        </p:spPr>
        <p:txBody>
          <a:bodyPr/>
          <a:lstStyle/>
          <a:p>
            <a:r>
              <a:rPr lang="fr-FR" sz="3600" dirty="0" smtClean="0"/>
              <a:t>Tableau n°1 : Régularité de passage  </a:t>
            </a:r>
            <a:br>
              <a:rPr lang="fr-FR" sz="3600" dirty="0" smtClean="0"/>
            </a:br>
            <a:endParaRPr lang="fr-FR" sz="3600" dirty="0"/>
          </a:p>
        </p:txBody>
      </p:sp>
      <p:graphicFrame>
        <p:nvGraphicFramePr>
          <p:cNvPr id="4" name="Espace réservé du contenu 3"/>
          <p:cNvGraphicFramePr>
            <a:graphicFrameLocks noGrp="1"/>
          </p:cNvGraphicFramePr>
          <p:nvPr>
            <p:ph idx="1"/>
          </p:nvPr>
        </p:nvGraphicFramePr>
        <p:xfrm>
          <a:off x="857224" y="2357430"/>
          <a:ext cx="7772400" cy="2286016"/>
        </p:xfrm>
        <a:graphic>
          <a:graphicData uri="http://schemas.openxmlformats.org/drawingml/2006/table">
            <a:tbl>
              <a:tblPr firstRow="1" bandRow="1">
                <a:tableStyleId>{5C22544A-7EE6-4342-B048-85BDC9FD1C3A}</a:tableStyleId>
              </a:tblPr>
              <a:tblGrid>
                <a:gridCol w="1943100"/>
                <a:gridCol w="1943100"/>
                <a:gridCol w="1943100"/>
                <a:gridCol w="1943100"/>
              </a:tblGrid>
              <a:tr h="1143008">
                <a:tc>
                  <a:txBody>
                    <a:bodyPr/>
                    <a:lstStyle/>
                    <a:p>
                      <a:pPr>
                        <a:lnSpc>
                          <a:spcPct val="115000"/>
                        </a:lnSpc>
                        <a:spcAft>
                          <a:spcPts val="0"/>
                        </a:spcAft>
                      </a:pPr>
                      <a:r>
                        <a:rPr lang="fr-FR" sz="2400" dirty="0">
                          <a:latin typeface="Times New Roman"/>
                          <a:ea typeface="Calibri"/>
                          <a:cs typeface="Arial"/>
                        </a:rPr>
                        <a:t>Solution 1</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Solution 2</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Solution 3</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a:latin typeface="Times New Roman"/>
                          <a:ea typeface="Calibri"/>
                          <a:cs typeface="Arial"/>
                        </a:rPr>
                        <a:t>Solution 4</a:t>
                      </a:r>
                      <a:endParaRPr lang="fr-FR" sz="2400">
                        <a:latin typeface="Calibri"/>
                        <a:ea typeface="Calibri"/>
                        <a:cs typeface="Arial"/>
                      </a:endParaRPr>
                    </a:p>
                  </a:txBody>
                  <a:tcPr marL="68580" marR="68580" marT="0" marB="0"/>
                </a:tc>
              </a:tr>
              <a:tr h="1143008">
                <a:tc>
                  <a:txBody>
                    <a:bodyPr/>
                    <a:lstStyle/>
                    <a:p>
                      <a:pPr>
                        <a:lnSpc>
                          <a:spcPct val="115000"/>
                        </a:lnSpc>
                        <a:spcAft>
                          <a:spcPts val="0"/>
                        </a:spcAft>
                      </a:pPr>
                      <a:r>
                        <a:rPr lang="fr-FR" sz="2400" dirty="0">
                          <a:latin typeface="Times New Roman"/>
                          <a:ea typeface="Calibri"/>
                          <a:cs typeface="Arial"/>
                        </a:rPr>
                        <a:t>E</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C</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E</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A</a:t>
                      </a:r>
                      <a:endParaRPr lang="fr-FR" sz="2400" dirty="0">
                        <a:latin typeface="Calibri"/>
                        <a:ea typeface="Calibri"/>
                        <a:cs typeface="Arial"/>
                      </a:endParaRPr>
                    </a:p>
                  </a:txBody>
                  <a:tcPr marL="68580" marR="68580" marT="0" marB="0"/>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714356"/>
            <a:ext cx="7772400" cy="712108"/>
          </a:xfrm>
        </p:spPr>
        <p:txBody>
          <a:bodyPr/>
          <a:lstStyle/>
          <a:p>
            <a:r>
              <a:rPr lang="fr-FR" sz="3600" dirty="0" smtClean="0"/>
              <a:t>Tableau n°2 : Confort des transports en commun.</a:t>
            </a:r>
            <a:r>
              <a:rPr lang="fr-FR" dirty="0" smtClean="0"/>
              <a:t/>
            </a:r>
            <a:br>
              <a:rPr lang="fr-FR" dirty="0" smtClean="0"/>
            </a:br>
            <a:endParaRPr lang="fr-FR" dirty="0"/>
          </a:p>
        </p:txBody>
      </p:sp>
      <p:graphicFrame>
        <p:nvGraphicFramePr>
          <p:cNvPr id="4" name="Espace réservé du contenu 3"/>
          <p:cNvGraphicFramePr>
            <a:graphicFrameLocks noGrp="1"/>
          </p:cNvGraphicFramePr>
          <p:nvPr>
            <p:ph idx="1"/>
          </p:nvPr>
        </p:nvGraphicFramePr>
        <p:xfrm>
          <a:off x="657252" y="2000239"/>
          <a:ext cx="8058152" cy="3804292"/>
        </p:xfrm>
        <a:graphic>
          <a:graphicData uri="http://schemas.openxmlformats.org/drawingml/2006/table">
            <a:tbl>
              <a:tblPr firstRow="1" bandRow="1">
                <a:tableStyleId>{5C22544A-7EE6-4342-B048-85BDC9FD1C3A}</a:tableStyleId>
              </a:tblPr>
              <a:tblGrid>
                <a:gridCol w="1581152"/>
                <a:gridCol w="1295400"/>
                <a:gridCol w="1295400"/>
                <a:gridCol w="1295400"/>
                <a:gridCol w="1295400"/>
                <a:gridCol w="1295400"/>
              </a:tblGrid>
              <a:tr h="1000132">
                <a:tc>
                  <a:txBody>
                    <a:bodyPr/>
                    <a:lstStyle/>
                    <a:p>
                      <a:endParaRPr lang="fr-FR" dirty="0"/>
                    </a:p>
                  </a:txBody>
                  <a:tcPr/>
                </a:tc>
                <a:tc>
                  <a:txBody>
                    <a:bodyPr/>
                    <a:lstStyle/>
                    <a:p>
                      <a:pPr>
                        <a:lnSpc>
                          <a:spcPct val="115000"/>
                        </a:lnSpc>
                        <a:spcAft>
                          <a:spcPts val="0"/>
                        </a:spcAft>
                      </a:pPr>
                      <a:r>
                        <a:rPr lang="fr-FR" sz="2400" dirty="0">
                          <a:latin typeface="Times New Roman"/>
                          <a:ea typeface="Calibri"/>
                          <a:cs typeface="Arial"/>
                        </a:rPr>
                        <a:t>Solution 1</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a:latin typeface="Times New Roman"/>
                          <a:ea typeface="Calibri"/>
                          <a:cs typeface="Arial"/>
                        </a:rPr>
                        <a:t>Solution 2 </a:t>
                      </a:r>
                      <a:endParaRPr lang="fr-FR" sz="2400">
                        <a:latin typeface="Calibri"/>
                        <a:ea typeface="Calibri"/>
                        <a:cs typeface="Arial"/>
                      </a:endParaRPr>
                    </a:p>
                  </a:txBody>
                  <a:tcPr marL="68580" marR="68580" marT="0" marB="0"/>
                </a:tc>
                <a:tc>
                  <a:txBody>
                    <a:bodyPr/>
                    <a:lstStyle/>
                    <a:p>
                      <a:pPr>
                        <a:lnSpc>
                          <a:spcPct val="115000"/>
                        </a:lnSpc>
                        <a:spcAft>
                          <a:spcPts val="0"/>
                        </a:spcAft>
                      </a:pPr>
                      <a:r>
                        <a:rPr lang="fr-FR" sz="2400">
                          <a:latin typeface="Times New Roman"/>
                          <a:ea typeface="Calibri"/>
                          <a:cs typeface="Arial"/>
                        </a:rPr>
                        <a:t>Solution 3</a:t>
                      </a:r>
                      <a:endParaRPr lang="fr-FR" sz="2400">
                        <a:latin typeface="Calibri"/>
                        <a:ea typeface="Calibri"/>
                        <a:cs typeface="Arial"/>
                      </a:endParaRPr>
                    </a:p>
                  </a:txBody>
                  <a:tcPr marL="68580" marR="68580" marT="0" marB="0"/>
                </a:tc>
                <a:tc>
                  <a:txBody>
                    <a:bodyPr/>
                    <a:lstStyle/>
                    <a:p>
                      <a:pPr>
                        <a:lnSpc>
                          <a:spcPct val="115000"/>
                        </a:lnSpc>
                        <a:spcAft>
                          <a:spcPts val="0"/>
                        </a:spcAft>
                      </a:pPr>
                      <a:r>
                        <a:rPr lang="fr-FR" sz="2400">
                          <a:latin typeface="Times New Roman"/>
                          <a:ea typeface="Calibri"/>
                          <a:cs typeface="Arial"/>
                        </a:rPr>
                        <a:t>Solution 4</a:t>
                      </a:r>
                      <a:endParaRPr lang="fr-FR" sz="240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Solution 5</a:t>
                      </a:r>
                      <a:endParaRPr lang="fr-FR" sz="2400" dirty="0">
                        <a:latin typeface="Calibri"/>
                        <a:ea typeface="Calibri"/>
                        <a:cs typeface="Arial"/>
                      </a:endParaRPr>
                    </a:p>
                  </a:txBody>
                  <a:tcPr marL="68580" marR="68580" marT="0" marB="0"/>
                </a:tc>
              </a:tr>
              <a:tr h="1000132">
                <a:tc>
                  <a:txBody>
                    <a:bodyPr/>
                    <a:lstStyle/>
                    <a:p>
                      <a:pPr>
                        <a:lnSpc>
                          <a:spcPct val="115000"/>
                        </a:lnSpc>
                        <a:spcAft>
                          <a:spcPts val="0"/>
                        </a:spcAft>
                      </a:pPr>
                      <a:r>
                        <a:rPr lang="fr-FR" sz="1600" dirty="0">
                          <a:latin typeface="Times New Roman"/>
                          <a:ea typeface="Calibri"/>
                          <a:cs typeface="Arial"/>
                        </a:rPr>
                        <a:t>Pourcentage  de voyageurs assis aux heures de pointe</a:t>
                      </a:r>
                      <a:endParaRPr lang="fr-FR" sz="16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B</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B</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D</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a:latin typeface="Times New Roman"/>
                          <a:ea typeface="Calibri"/>
                          <a:cs typeface="Arial"/>
                        </a:rPr>
                        <a:t>B</a:t>
                      </a:r>
                      <a:endParaRPr lang="fr-FR" sz="2400">
                        <a:latin typeface="Calibri"/>
                        <a:ea typeface="Calibri"/>
                        <a:cs typeface="Arial"/>
                      </a:endParaRPr>
                    </a:p>
                  </a:txBody>
                  <a:tcPr marL="68580" marR="68580" marT="0" marB="0"/>
                </a:tc>
                <a:tc>
                  <a:txBody>
                    <a:bodyPr/>
                    <a:lstStyle/>
                    <a:p>
                      <a:pPr>
                        <a:lnSpc>
                          <a:spcPct val="115000"/>
                        </a:lnSpc>
                        <a:spcAft>
                          <a:spcPts val="0"/>
                        </a:spcAft>
                      </a:pPr>
                      <a:r>
                        <a:rPr lang="fr-FR" sz="2400">
                          <a:latin typeface="Times New Roman"/>
                          <a:ea typeface="Calibri"/>
                          <a:cs typeface="Arial"/>
                        </a:rPr>
                        <a:t>?</a:t>
                      </a:r>
                      <a:endParaRPr lang="fr-FR" sz="2400">
                        <a:latin typeface="Calibri"/>
                        <a:ea typeface="Calibri"/>
                        <a:cs typeface="Arial"/>
                      </a:endParaRPr>
                    </a:p>
                  </a:txBody>
                  <a:tcPr marL="68580" marR="68580" marT="0" marB="0"/>
                </a:tc>
              </a:tr>
              <a:tr h="1000132">
                <a:tc>
                  <a:txBody>
                    <a:bodyPr/>
                    <a:lstStyle/>
                    <a:p>
                      <a:pPr>
                        <a:lnSpc>
                          <a:spcPct val="115000"/>
                        </a:lnSpc>
                        <a:spcAft>
                          <a:spcPts val="0"/>
                        </a:spcAft>
                      </a:pPr>
                      <a:r>
                        <a:rPr lang="fr-FR" sz="1600" dirty="0">
                          <a:latin typeface="Times New Roman"/>
                          <a:ea typeface="Calibri"/>
                          <a:cs typeface="Arial"/>
                        </a:rPr>
                        <a:t>Qualité d’aménagement des correspondances et conditions d’attente</a:t>
                      </a:r>
                      <a:endParaRPr lang="fr-FR" sz="16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D</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a:latin typeface="Times New Roman"/>
                          <a:ea typeface="Calibri"/>
                          <a:cs typeface="Arial"/>
                        </a:rPr>
                        <a:t>D</a:t>
                      </a:r>
                      <a:endParaRPr lang="fr-FR" sz="240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D</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B</a:t>
                      </a:r>
                      <a:endParaRPr lang="fr-FR" sz="2400" dirty="0">
                        <a:latin typeface="Calibri"/>
                        <a:ea typeface="Calibri"/>
                        <a:cs typeface="Arial"/>
                      </a:endParaRPr>
                    </a:p>
                  </a:txBody>
                  <a:tcPr marL="68580" marR="68580" marT="0" marB="0"/>
                </a:tc>
                <a:tc>
                  <a:txBody>
                    <a:bodyPr/>
                    <a:lstStyle/>
                    <a:p>
                      <a:pPr>
                        <a:lnSpc>
                          <a:spcPct val="115000"/>
                        </a:lnSpc>
                        <a:spcAft>
                          <a:spcPts val="0"/>
                        </a:spcAft>
                      </a:pPr>
                      <a:r>
                        <a:rPr lang="fr-FR" sz="2400" dirty="0">
                          <a:latin typeface="Times New Roman"/>
                          <a:ea typeface="Calibri"/>
                          <a:cs typeface="Arial"/>
                        </a:rPr>
                        <a:t>B</a:t>
                      </a:r>
                      <a:endParaRPr lang="fr-FR" sz="2400" dirty="0">
                        <a:latin typeface="Calibri"/>
                        <a:ea typeface="Calibri"/>
                        <a:cs typeface="Arial"/>
                      </a:endParaRPr>
                    </a:p>
                  </a:txBody>
                  <a:tcPr marL="68580" marR="68580" marT="0" marB="0"/>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sz="3600" dirty="0" smtClean="0"/>
              <a:t>Une fois ces notations achevées les critères qualitatifs ont été regroupés en des critères plus synthétiques à savoir :</a:t>
            </a:r>
          </a:p>
          <a:p>
            <a:pPr>
              <a:buNone/>
            </a:pP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fr-FR" sz="3600" dirty="0" smtClean="0"/>
              <a:t>Faute d’une bonne adéquation de la desserte, à la demande, le centre peut dépérir, handicapant gravement l’image et l’avenir de la ville.</a:t>
            </a:r>
          </a:p>
          <a:p>
            <a:endParaRPr lang="fr-FR" sz="36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buFont typeface="Wingdings" pitchFamily="2" charset="2"/>
              <a:buChar char="Ø"/>
            </a:pPr>
            <a:r>
              <a:rPr lang="fr-FR" sz="3600" dirty="0" smtClean="0"/>
              <a:t>Les conditions de transport pour les personnes sans voiture.</a:t>
            </a:r>
          </a:p>
          <a:p>
            <a:pPr lvl="0">
              <a:buFont typeface="Wingdings" pitchFamily="2" charset="2"/>
              <a:buChar char="Ø"/>
            </a:pPr>
            <a:r>
              <a:rPr lang="fr-FR" sz="3600" dirty="0" smtClean="0"/>
              <a:t>L’accessibilité au centre.</a:t>
            </a:r>
          </a:p>
          <a:p>
            <a:pPr lvl="0">
              <a:buFont typeface="Wingdings" pitchFamily="2" charset="2"/>
              <a:buChar char="Ø"/>
            </a:pPr>
            <a:r>
              <a:rPr lang="fr-FR" sz="3600" dirty="0" smtClean="0"/>
              <a:t>L’impact sur l’environnement.</a:t>
            </a:r>
          </a:p>
          <a:p>
            <a:endParaRPr lang="fr-F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857232"/>
            <a:ext cx="7772400" cy="569232"/>
          </a:xfrm>
        </p:spPr>
        <p:txBody>
          <a:bodyPr/>
          <a:lstStyle/>
          <a:p>
            <a:r>
              <a:rPr lang="fr-FR" sz="3600" dirty="0" smtClean="0"/>
              <a:t>L’évaluation des variantes du point de vue de ces critères.</a:t>
            </a:r>
            <a:endParaRPr lang="fr-FR" sz="3600" dirty="0"/>
          </a:p>
        </p:txBody>
      </p:sp>
      <p:sp>
        <p:nvSpPr>
          <p:cNvPr id="3" name="Espace réservé du contenu 2"/>
          <p:cNvSpPr>
            <a:spLocks noGrp="1"/>
          </p:cNvSpPr>
          <p:nvPr>
            <p:ph idx="1"/>
          </p:nvPr>
        </p:nvSpPr>
        <p:spPr>
          <a:xfrm>
            <a:off x="914400" y="2571744"/>
            <a:ext cx="7772400" cy="3783816"/>
          </a:xfrm>
        </p:spPr>
        <p:txBody>
          <a:bodyPr/>
          <a:lstStyle/>
          <a:p>
            <a:r>
              <a:rPr lang="fr-FR" sz="3600" dirty="0" smtClean="0"/>
              <a:t>En définitive la variante 4 est la meilleure notée du point de vue des critères qualitatifs.</a:t>
            </a:r>
          </a:p>
          <a:p>
            <a:endParaRPr lang="fr-F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857232"/>
            <a:ext cx="7772400" cy="5498328"/>
          </a:xfrm>
        </p:spPr>
        <p:txBody>
          <a:bodyPr>
            <a:normAutofit/>
          </a:bodyPr>
          <a:lstStyle/>
          <a:p>
            <a:r>
              <a:rPr lang="fr-FR" sz="3200" dirty="0" smtClean="0"/>
              <a:t>Dans la solution retenue on note que :</a:t>
            </a:r>
          </a:p>
          <a:p>
            <a:pPr lvl="0">
              <a:buFont typeface="Wingdings" pitchFamily="2" charset="2"/>
              <a:buChar char="Ø"/>
            </a:pPr>
            <a:r>
              <a:rPr lang="fr-FR" sz="3200" dirty="0" smtClean="0"/>
              <a:t>Les plus démunis ceux qui ne possèdent pas de voiture sont le plus favorisée.</a:t>
            </a:r>
          </a:p>
          <a:p>
            <a:pPr lvl="0">
              <a:buFont typeface="Wingdings" pitchFamily="2" charset="2"/>
              <a:buChar char="Ø"/>
            </a:pPr>
            <a:r>
              <a:rPr lang="fr-FR" sz="3200" dirty="0" smtClean="0"/>
              <a:t>L’accessibilité au centre qui conditionne son avenir et celui du développement de la ville est excellente.</a:t>
            </a:r>
          </a:p>
          <a:p>
            <a:pPr>
              <a:buNone/>
            </a:pPr>
            <a:r>
              <a:rPr lang="fr-FR" sz="3200" dirty="0" smtClean="0"/>
              <a:t> </a:t>
            </a:r>
          </a:p>
          <a:p>
            <a:pPr>
              <a:buNone/>
            </a:pPr>
            <a:endParaRPr lang="fr-F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600" dirty="0" smtClean="0"/>
              <a:t>Tableau n°3 : Comparaison des variantes de desserte du centre. Marseille.</a:t>
            </a:r>
            <a:endParaRPr lang="fr-FR" sz="3600" dirty="0"/>
          </a:p>
        </p:txBody>
      </p:sp>
      <p:graphicFrame>
        <p:nvGraphicFramePr>
          <p:cNvPr id="4" name="Espace réservé du contenu 3"/>
          <p:cNvGraphicFramePr>
            <a:graphicFrameLocks noGrp="1"/>
          </p:cNvGraphicFramePr>
          <p:nvPr>
            <p:ph idx="1"/>
          </p:nvPr>
        </p:nvGraphicFramePr>
        <p:xfrm>
          <a:off x="785786" y="1714488"/>
          <a:ext cx="8072494" cy="5000661"/>
        </p:xfrm>
        <a:graphic>
          <a:graphicData uri="http://schemas.openxmlformats.org/drawingml/2006/table">
            <a:tbl>
              <a:tblPr firstRow="1" bandRow="1">
                <a:tableStyleId>{5C22544A-7EE6-4342-B048-85BDC9FD1C3A}</a:tableStyleId>
              </a:tblPr>
              <a:tblGrid>
                <a:gridCol w="1857388"/>
                <a:gridCol w="1643074"/>
                <a:gridCol w="1571636"/>
                <a:gridCol w="1428760"/>
                <a:gridCol w="1571636"/>
              </a:tblGrid>
              <a:tr h="777672">
                <a:tc>
                  <a:txBody>
                    <a:bodyPr/>
                    <a:lstStyle/>
                    <a:p>
                      <a:endParaRPr lang="fr-FR" dirty="0"/>
                    </a:p>
                  </a:txBody>
                  <a:tcPr/>
                </a:tc>
                <a:tc>
                  <a:txBody>
                    <a:bodyPr/>
                    <a:lstStyle/>
                    <a:p>
                      <a:pPr marL="457200" algn="l">
                        <a:lnSpc>
                          <a:spcPct val="115000"/>
                        </a:lnSpc>
                        <a:spcAft>
                          <a:spcPts val="0"/>
                        </a:spcAft>
                      </a:pPr>
                      <a:r>
                        <a:rPr lang="fr-FR" sz="1800" dirty="0">
                          <a:latin typeface="Times New Roman"/>
                          <a:ea typeface="Calibri"/>
                          <a:cs typeface="Arial"/>
                        </a:rPr>
                        <a:t>Solution </a:t>
                      </a:r>
                      <a:endParaRPr lang="fr-FR" sz="1800" dirty="0" smtClean="0">
                        <a:latin typeface="Times New Roman"/>
                        <a:ea typeface="Calibri"/>
                        <a:cs typeface="Arial"/>
                      </a:endParaRPr>
                    </a:p>
                    <a:p>
                      <a:pPr marL="457200" algn="l">
                        <a:lnSpc>
                          <a:spcPct val="115000"/>
                        </a:lnSpc>
                        <a:spcAft>
                          <a:spcPts val="0"/>
                        </a:spcAft>
                      </a:pPr>
                      <a:r>
                        <a:rPr lang="fr-FR" sz="1800" dirty="0" smtClean="0">
                          <a:latin typeface="Times New Roman"/>
                          <a:ea typeface="Calibri"/>
                          <a:cs typeface="Arial"/>
                        </a:rPr>
                        <a:t>1</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Solution 2</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a:latin typeface="Times New Roman"/>
                          <a:ea typeface="Calibri"/>
                          <a:cs typeface="Arial"/>
                        </a:rPr>
                        <a:t>Solution 3</a:t>
                      </a:r>
                      <a:endParaRPr lang="fr-FR" sz="1800">
                        <a:latin typeface="Calibri"/>
                        <a:ea typeface="Calibri"/>
                        <a:cs typeface="Arial"/>
                      </a:endParaRPr>
                    </a:p>
                  </a:txBody>
                  <a:tcPr marL="68580" marR="68580" marT="0" marB="0"/>
                </a:tc>
                <a:tc>
                  <a:txBody>
                    <a:bodyPr/>
                    <a:lstStyle/>
                    <a:p>
                      <a:pPr marL="457200">
                        <a:lnSpc>
                          <a:spcPct val="115000"/>
                        </a:lnSpc>
                        <a:spcAft>
                          <a:spcPts val="0"/>
                        </a:spcAft>
                      </a:pPr>
                      <a:r>
                        <a:rPr lang="fr-FR" sz="1800">
                          <a:latin typeface="Times New Roman"/>
                          <a:ea typeface="Calibri"/>
                          <a:cs typeface="Arial"/>
                        </a:rPr>
                        <a:t>Solution 4</a:t>
                      </a:r>
                      <a:endParaRPr lang="fr-FR" sz="1800">
                        <a:latin typeface="Calibri"/>
                        <a:ea typeface="Calibri"/>
                        <a:cs typeface="Arial"/>
                      </a:endParaRPr>
                    </a:p>
                  </a:txBody>
                  <a:tcPr marL="68580" marR="68580" marT="0" marB="0"/>
                </a:tc>
              </a:tr>
              <a:tr h="1812205">
                <a:tc>
                  <a:txBody>
                    <a:bodyPr/>
                    <a:lstStyle/>
                    <a:p>
                      <a:pPr marL="457200" algn="l">
                        <a:lnSpc>
                          <a:spcPct val="115000"/>
                        </a:lnSpc>
                        <a:spcAft>
                          <a:spcPts val="0"/>
                        </a:spcAft>
                      </a:pPr>
                      <a:r>
                        <a:rPr lang="fr-FR" sz="1600" dirty="0">
                          <a:latin typeface="Times New Roman"/>
                          <a:ea typeface="Calibri"/>
                          <a:cs typeface="Arial"/>
                        </a:rPr>
                        <a:t>Conditions de transport des gens sans voiture</a:t>
                      </a:r>
                      <a:endParaRPr lang="fr-FR" sz="1600" dirty="0">
                        <a:latin typeface="Calibri"/>
                        <a:ea typeface="Calibri"/>
                        <a:cs typeface="Arial"/>
                      </a:endParaRPr>
                    </a:p>
                  </a:txBody>
                  <a:tcPr marL="68580" marR="68580" marT="0" marB="0"/>
                </a:tc>
                <a:tc>
                  <a:txBody>
                    <a:bodyPr/>
                    <a:lstStyle/>
                    <a:p>
                      <a:pPr marL="457200" algn="l">
                        <a:lnSpc>
                          <a:spcPct val="115000"/>
                        </a:lnSpc>
                        <a:spcAft>
                          <a:spcPts val="0"/>
                        </a:spcAft>
                      </a:pPr>
                      <a:r>
                        <a:rPr lang="fr-FR" sz="1800" dirty="0">
                          <a:latin typeface="Times New Roman"/>
                          <a:ea typeface="Calibri"/>
                          <a:cs typeface="Arial"/>
                        </a:rPr>
                        <a:t>mauvaises</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médiocres</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a:latin typeface="Times New Roman"/>
                          <a:ea typeface="Calibri"/>
                          <a:cs typeface="Arial"/>
                        </a:rPr>
                        <a:t>bonnes</a:t>
                      </a:r>
                      <a:endParaRPr lang="fr-FR" sz="180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bonnes</a:t>
                      </a:r>
                      <a:endParaRPr lang="fr-FR" sz="1800" dirty="0">
                        <a:latin typeface="Calibri"/>
                        <a:ea typeface="Calibri"/>
                        <a:cs typeface="Arial"/>
                      </a:endParaRPr>
                    </a:p>
                  </a:txBody>
                  <a:tcPr marL="68580" marR="68580" marT="0" marB="0"/>
                </a:tc>
              </a:tr>
              <a:tr h="1205392">
                <a:tc>
                  <a:txBody>
                    <a:bodyPr/>
                    <a:lstStyle/>
                    <a:p>
                      <a:pPr marL="457200" algn="l">
                        <a:lnSpc>
                          <a:spcPct val="115000"/>
                        </a:lnSpc>
                        <a:spcAft>
                          <a:spcPts val="0"/>
                        </a:spcAft>
                      </a:pPr>
                      <a:r>
                        <a:rPr lang="fr-FR" sz="1600" dirty="0">
                          <a:latin typeface="Times New Roman"/>
                          <a:ea typeface="Calibri"/>
                          <a:cs typeface="Arial"/>
                        </a:rPr>
                        <a:t>Accessibilité au centre</a:t>
                      </a:r>
                      <a:endParaRPr lang="fr-FR" sz="16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mauvaise</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mauvaise</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bonne</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bonne</a:t>
                      </a:r>
                      <a:endParaRPr lang="fr-FR" sz="1800" dirty="0">
                        <a:latin typeface="Calibri"/>
                        <a:ea typeface="Calibri"/>
                        <a:cs typeface="Arial"/>
                      </a:endParaRPr>
                    </a:p>
                  </a:txBody>
                  <a:tcPr marL="68580" marR="68580" marT="0" marB="0"/>
                </a:tc>
              </a:tr>
              <a:tr h="1205392">
                <a:tc>
                  <a:txBody>
                    <a:bodyPr/>
                    <a:lstStyle/>
                    <a:p>
                      <a:pPr marL="457200" algn="l">
                        <a:lnSpc>
                          <a:spcPct val="115000"/>
                        </a:lnSpc>
                        <a:spcAft>
                          <a:spcPts val="0"/>
                        </a:spcAft>
                      </a:pPr>
                      <a:r>
                        <a:rPr lang="fr-FR" sz="1600" dirty="0">
                          <a:latin typeface="Times New Roman"/>
                          <a:ea typeface="Calibri"/>
                          <a:cs typeface="Arial"/>
                        </a:rPr>
                        <a:t>Impact sur l’environnement</a:t>
                      </a:r>
                      <a:endParaRPr lang="fr-FR" sz="16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mauvais</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médiocre</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mauvais</a:t>
                      </a:r>
                      <a:endParaRPr lang="fr-FR" sz="1800" dirty="0">
                        <a:latin typeface="Calibri"/>
                        <a:ea typeface="Calibri"/>
                        <a:cs typeface="Arial"/>
                      </a:endParaRPr>
                    </a:p>
                  </a:txBody>
                  <a:tcPr marL="68580" marR="68580" marT="0" marB="0"/>
                </a:tc>
                <a:tc>
                  <a:txBody>
                    <a:bodyPr/>
                    <a:lstStyle/>
                    <a:p>
                      <a:pPr marL="457200">
                        <a:lnSpc>
                          <a:spcPct val="115000"/>
                        </a:lnSpc>
                        <a:spcAft>
                          <a:spcPts val="0"/>
                        </a:spcAft>
                      </a:pPr>
                      <a:r>
                        <a:rPr lang="fr-FR" sz="1800" dirty="0">
                          <a:latin typeface="Times New Roman"/>
                          <a:ea typeface="Calibri"/>
                          <a:cs typeface="Arial"/>
                        </a:rPr>
                        <a:t>bon</a:t>
                      </a:r>
                      <a:endParaRPr lang="fr-FR" sz="18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r>
              <a:rPr lang="fr-FR" dirty="0" smtClean="0">
                <a:hlinkClick r:id="rId2"/>
              </a:rPr>
              <a:t>gestion.villes@hotmail.fr</a:t>
            </a:r>
            <a:endParaRPr lang="fr-FR" dirty="0" smtClean="0"/>
          </a:p>
          <a:p>
            <a:pPr>
              <a:buNone/>
            </a:pPr>
            <a:endParaRPr lang="fr-FR" dirty="0" smtClean="0"/>
          </a:p>
          <a:p>
            <a:pPr>
              <a:buNone/>
            </a:pPr>
            <a:r>
              <a:rPr lang="fr-FR" dirty="0" smtClean="0"/>
              <a:t>Mot de passe: averoes4 </a:t>
            </a:r>
          </a:p>
          <a:p>
            <a:endParaRPr lang="fr-FR" dirty="0" smtClean="0"/>
          </a:p>
          <a:p>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fr-FR" sz="4000" dirty="0" smtClean="0"/>
              <a:t>La densité du centre, sa valeur artistique interdisent la desserte autoroutière.</a:t>
            </a:r>
          </a:p>
          <a:p>
            <a:endParaRPr lang="fr-FR" sz="4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857232"/>
            <a:ext cx="7772400" cy="5498328"/>
          </a:xfrm>
        </p:spPr>
        <p:txBody>
          <a:bodyPr/>
          <a:lstStyle/>
          <a:p>
            <a:r>
              <a:rPr lang="fr-FR" sz="3600" dirty="0" smtClean="0"/>
              <a:t>La solution adoptée, consiste souvent en un passage progressif au tramway en site propre.</a:t>
            </a:r>
          </a:p>
          <a:p>
            <a:r>
              <a:rPr lang="fr-FR" sz="3600" dirty="0" smtClean="0"/>
              <a:t> Les lignes étant initialement dans le centre seulement et la longueur enterrée augmentent peu à peu avec le temps.</a:t>
            </a:r>
          </a:p>
          <a:p>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357298"/>
            <a:ext cx="7772400" cy="4998262"/>
          </a:xfrm>
        </p:spPr>
        <p:txBody>
          <a:bodyPr/>
          <a:lstStyle/>
          <a:p>
            <a:r>
              <a:rPr lang="fr-FR" sz="3600" dirty="0" smtClean="0"/>
              <a:t>Peu porté sur les solutions progressives et ayant abandonnée le tramway dés la fin de la guerre, les Français ont pensé que les grandes villes de ce pays devait avoir un métro classique</a:t>
            </a:r>
            <a:r>
              <a:rPr lang="fr-FR" dirty="0" smtClean="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2285992"/>
            <a:ext cx="7772400" cy="4069568"/>
          </a:xfrm>
        </p:spPr>
        <p:txBody>
          <a:bodyPr/>
          <a:lstStyle/>
          <a:p>
            <a:r>
              <a:rPr lang="fr-FR" dirty="0" smtClean="0"/>
              <a:t> </a:t>
            </a:r>
            <a:r>
              <a:rPr lang="fr-FR" sz="3600" dirty="0" smtClean="0"/>
              <a:t>L’inconvénient évident de ce choix est d’exiger un investissement initial considérable.</a:t>
            </a:r>
          </a:p>
          <a:p>
            <a:endParaRPr lang="fr-FR"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4400" y="1285860"/>
            <a:ext cx="7772400" cy="5069700"/>
          </a:xfrm>
        </p:spPr>
        <p:txBody>
          <a:bodyPr/>
          <a:lstStyle/>
          <a:p>
            <a:r>
              <a:rPr lang="fr-FR" sz="3600" dirty="0" smtClean="0"/>
              <a:t>C’est possible en France, parce que l’Etat intervient massivement en subventionnant l’investissement urbain, mais il n’est pas certain que se soit la solution la plus rationnelle.</a:t>
            </a:r>
          </a:p>
          <a:p>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fr-FR" sz="4000" dirty="0" smtClean="0"/>
              <a:t>Les hommes politiques ont peu à peu précisé leurs objectifs quand au transport urbain :</a:t>
            </a:r>
          </a:p>
          <a:p>
            <a:endParaRPr lang="fr-FR" sz="3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étro">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apitaux">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é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179</TotalTime>
  <Words>669</Words>
  <Application>Microsoft Office PowerPoint</Application>
  <PresentationFormat>Affichage à l'écran (4:3)</PresentationFormat>
  <Paragraphs>113</Paragraphs>
  <Slides>34</Slides>
  <Notes>0</Notes>
  <HiddenSlides>0</HiddenSlides>
  <MMClips>0</MMClips>
  <ScaleCrop>false</ScaleCrop>
  <HeadingPairs>
    <vt:vector size="4" baseType="variant">
      <vt:variant>
        <vt:lpstr>Thème</vt:lpstr>
      </vt:variant>
      <vt:variant>
        <vt:i4>1</vt:i4>
      </vt:variant>
      <vt:variant>
        <vt:lpstr>Titres des diapositives</vt:lpstr>
      </vt:variant>
      <vt:variant>
        <vt:i4>34</vt:i4>
      </vt:variant>
    </vt:vector>
  </HeadingPairs>
  <TitlesOfParts>
    <vt:vector size="35" baseType="lpstr">
      <vt:lpstr>Métro</vt:lpstr>
      <vt:lpstr>Analyse multicritère et desserte du centre d’une grande ville. </vt:lpstr>
      <vt:lpstr>Introduction  </vt:lpstr>
      <vt:lpstr>Diapositive 3</vt:lpstr>
      <vt:lpstr>Diapositive 4</vt:lpstr>
      <vt:lpstr>Diapositive 5</vt:lpstr>
      <vt:lpstr>Diapositive 6</vt:lpstr>
      <vt:lpstr>Diapositive 7</vt:lpstr>
      <vt:lpstr>Diapositive 8</vt:lpstr>
      <vt:lpstr>Diapositive 9</vt:lpstr>
      <vt:lpstr>Diapositive 10</vt:lpstr>
      <vt:lpstr>Diapositive 11</vt:lpstr>
      <vt:lpstr>Définition des variantes  </vt:lpstr>
      <vt:lpstr>Diapositive 13</vt:lpstr>
      <vt:lpstr>Diapositive 14</vt:lpstr>
      <vt:lpstr>Diapositive 15</vt:lpstr>
      <vt:lpstr>Diapositive 16</vt:lpstr>
      <vt:lpstr>Diapositive 17</vt:lpstr>
      <vt:lpstr>Diapositive 18</vt:lpstr>
      <vt:lpstr>Diapositive 19</vt:lpstr>
      <vt:lpstr>Diapositive 20</vt:lpstr>
      <vt:lpstr>Diapositive 21</vt:lpstr>
      <vt:lpstr> Comparaison des variantes  </vt:lpstr>
      <vt:lpstr>Diapositive 23</vt:lpstr>
      <vt:lpstr>Diapositive 24</vt:lpstr>
      <vt:lpstr>Diapositive 25</vt:lpstr>
      <vt:lpstr>Diapositive 26</vt:lpstr>
      <vt:lpstr>Tableau n°1 : Régularité de passage   </vt:lpstr>
      <vt:lpstr>Tableau n°2 : Confort des transports en commun. </vt:lpstr>
      <vt:lpstr>Diapositive 29</vt:lpstr>
      <vt:lpstr>Diapositive 30</vt:lpstr>
      <vt:lpstr>L’évaluation des variantes du point de vue de ces critères.</vt:lpstr>
      <vt:lpstr>Diapositive 32</vt:lpstr>
      <vt:lpstr>Tableau n°3 : Comparaison des variantes de desserte du centre. Marseille.</vt:lpstr>
      <vt:lpstr>Diapositive 34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multicritère et desserte du centre d’une grande ville. </dc:title>
  <dc:creator>Poste</dc:creator>
  <cp:lastModifiedBy>homelesss</cp:lastModifiedBy>
  <cp:revision>35</cp:revision>
  <dcterms:created xsi:type="dcterms:W3CDTF">2011-05-29T20:23:21Z</dcterms:created>
  <dcterms:modified xsi:type="dcterms:W3CDTF">2012-01-17T10:03:39Z</dcterms:modified>
</cp:coreProperties>
</file>